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3"/>
  </p:notesMasterIdLst>
  <p:sldIdLst>
    <p:sldId id="256" r:id="rId4"/>
    <p:sldId id="257" r:id="rId5"/>
    <p:sldId id="259" r:id="rId6"/>
    <p:sldId id="260" r:id="rId7"/>
    <p:sldId id="258" r:id="rId8"/>
    <p:sldId id="263" r:id="rId9"/>
    <p:sldId id="274" r:id="rId10"/>
    <p:sldId id="281" r:id="rId11"/>
    <p:sldId id="283" r:id="rId12"/>
    <p:sldId id="265" r:id="rId13"/>
    <p:sldId id="264" r:id="rId14"/>
    <p:sldId id="266" r:id="rId15"/>
    <p:sldId id="270" r:id="rId16"/>
    <p:sldId id="272"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4B401-A659-4A35-BB1B-E2A4CBD37DB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D11FD232-CEDB-4352-81D5-78EB8B2662AA}">
      <dgm:prSet phldrT="[Metin]"/>
      <dgm:spPr/>
      <dgm:t>
        <a:bodyPr/>
        <a:lstStyle/>
        <a:p>
          <a:r>
            <a:rPr lang="tr-TR" dirty="0"/>
            <a:t>Hukuka ve Dürüstlük Kurallarına Uygun Olma</a:t>
          </a:r>
        </a:p>
      </dgm:t>
    </dgm:pt>
    <dgm:pt modelId="{E43A2FEF-0C84-4B5A-ADF3-E30238B7F6F2}" type="parTrans" cxnId="{D3AD625A-F22C-4E0A-9B89-1DC8BD6718FC}">
      <dgm:prSet/>
      <dgm:spPr/>
      <dgm:t>
        <a:bodyPr/>
        <a:lstStyle/>
        <a:p>
          <a:endParaRPr lang="tr-TR"/>
        </a:p>
      </dgm:t>
    </dgm:pt>
    <dgm:pt modelId="{003B37D8-C25D-4A89-B9A1-440892B90F1F}" type="sibTrans" cxnId="{D3AD625A-F22C-4E0A-9B89-1DC8BD6718FC}">
      <dgm:prSet/>
      <dgm:spPr/>
      <dgm:t>
        <a:bodyPr/>
        <a:lstStyle/>
        <a:p>
          <a:endParaRPr lang="tr-TR"/>
        </a:p>
      </dgm:t>
    </dgm:pt>
    <dgm:pt modelId="{863D374B-7405-405E-BE7E-7C7677144781}">
      <dgm:prSet phldrT="[Metin]"/>
      <dgm:spPr/>
      <dgm:t>
        <a:bodyPr/>
        <a:lstStyle/>
        <a:p>
          <a:r>
            <a:rPr lang="tr-TR" dirty="0"/>
            <a:t> Doğru ve Gerektiğinde Güncel Olma</a:t>
          </a:r>
        </a:p>
      </dgm:t>
    </dgm:pt>
    <dgm:pt modelId="{1A1C0A0F-2564-4957-BAB7-018D1BC7C08E}" type="parTrans" cxnId="{536AB643-0544-4D8E-AC0B-3842A6835A92}">
      <dgm:prSet/>
      <dgm:spPr/>
      <dgm:t>
        <a:bodyPr/>
        <a:lstStyle/>
        <a:p>
          <a:endParaRPr lang="tr-TR"/>
        </a:p>
      </dgm:t>
    </dgm:pt>
    <dgm:pt modelId="{282B47C0-08D6-4A3A-A23F-E9563DFE1B7B}" type="sibTrans" cxnId="{536AB643-0544-4D8E-AC0B-3842A6835A92}">
      <dgm:prSet/>
      <dgm:spPr/>
      <dgm:t>
        <a:bodyPr/>
        <a:lstStyle/>
        <a:p>
          <a:endParaRPr lang="tr-TR"/>
        </a:p>
      </dgm:t>
    </dgm:pt>
    <dgm:pt modelId="{473CA2A6-BF5A-4B57-988F-9F07052FE399}">
      <dgm:prSet phldrT="[Metin]"/>
      <dgm:spPr/>
      <dgm:t>
        <a:bodyPr/>
        <a:lstStyle/>
        <a:p>
          <a:r>
            <a:rPr lang="tr-TR" dirty="0"/>
            <a:t> Belirli, Açık ve Meşru Amaçlar İçin İşlenme</a:t>
          </a:r>
        </a:p>
      </dgm:t>
    </dgm:pt>
    <dgm:pt modelId="{F0164E74-7EBD-473E-8A59-A7454BB625FF}" type="parTrans" cxnId="{7AB84C9C-4C30-461E-9EF5-69B79A6C7F9F}">
      <dgm:prSet/>
      <dgm:spPr/>
      <dgm:t>
        <a:bodyPr/>
        <a:lstStyle/>
        <a:p>
          <a:endParaRPr lang="tr-TR"/>
        </a:p>
      </dgm:t>
    </dgm:pt>
    <dgm:pt modelId="{05ED9E5D-1F80-4620-A6A5-CA7BEE674DE9}" type="sibTrans" cxnId="{7AB84C9C-4C30-461E-9EF5-69B79A6C7F9F}">
      <dgm:prSet/>
      <dgm:spPr/>
      <dgm:t>
        <a:bodyPr/>
        <a:lstStyle/>
        <a:p>
          <a:endParaRPr lang="tr-TR"/>
        </a:p>
      </dgm:t>
    </dgm:pt>
    <dgm:pt modelId="{6F9F2E5D-5B20-4562-A0AF-39185F149D7D}">
      <dgm:prSet phldrT="[Metin]"/>
      <dgm:spPr/>
      <dgm:t>
        <a:bodyPr/>
        <a:lstStyle/>
        <a:p>
          <a:r>
            <a:rPr lang="tr-TR" dirty="0"/>
            <a:t>Kişisel Verilerin, İşlendikleri Amaçla Bağlantılı, Sınırlı, Ölçülü Olması</a:t>
          </a:r>
        </a:p>
      </dgm:t>
    </dgm:pt>
    <dgm:pt modelId="{D55F6D49-2C66-413F-97FE-095BAD4BBCD8}" type="parTrans" cxnId="{BC11DBFC-9AE2-40CB-BB04-CD31B45B739D}">
      <dgm:prSet/>
      <dgm:spPr/>
      <dgm:t>
        <a:bodyPr/>
        <a:lstStyle/>
        <a:p>
          <a:endParaRPr lang="tr-TR"/>
        </a:p>
      </dgm:t>
    </dgm:pt>
    <dgm:pt modelId="{2414C355-1FC2-44E7-B2A6-67A547723B0F}" type="sibTrans" cxnId="{BC11DBFC-9AE2-40CB-BB04-CD31B45B739D}">
      <dgm:prSet/>
      <dgm:spPr/>
      <dgm:t>
        <a:bodyPr/>
        <a:lstStyle/>
        <a:p>
          <a:endParaRPr lang="tr-TR"/>
        </a:p>
      </dgm:t>
    </dgm:pt>
    <dgm:pt modelId="{0C828372-1E51-4574-A310-319E81817548}">
      <dgm:prSet phldrT="[Metin]"/>
      <dgm:spPr/>
      <dgm:t>
        <a:bodyPr/>
        <a:lstStyle/>
        <a:p>
          <a:r>
            <a:rPr lang="tr-TR" dirty="0"/>
            <a:t>İlgili Mevzuatta Öngörülen veya İşlendikleri Amaç İçin Gerekli Olan Süre Kadar Muhafaza Edilmesi</a:t>
          </a:r>
        </a:p>
      </dgm:t>
    </dgm:pt>
    <dgm:pt modelId="{9F7C0593-E698-469A-A46F-7105F821448A}" type="parTrans" cxnId="{09DADFD4-28D3-46DE-868B-7371D676D684}">
      <dgm:prSet/>
      <dgm:spPr/>
      <dgm:t>
        <a:bodyPr/>
        <a:lstStyle/>
        <a:p>
          <a:endParaRPr lang="tr-TR"/>
        </a:p>
      </dgm:t>
    </dgm:pt>
    <dgm:pt modelId="{B7434C8F-6B49-42C4-9026-DF4E95B19CEE}" type="sibTrans" cxnId="{09DADFD4-28D3-46DE-868B-7371D676D684}">
      <dgm:prSet/>
      <dgm:spPr/>
      <dgm:t>
        <a:bodyPr/>
        <a:lstStyle/>
        <a:p>
          <a:endParaRPr lang="tr-TR"/>
        </a:p>
      </dgm:t>
    </dgm:pt>
    <dgm:pt modelId="{6B395401-5CE3-43FE-8602-E48CE7E5D14D}" type="pres">
      <dgm:prSet presAssocID="{F664B401-A659-4A35-BB1B-E2A4CBD37DB4}" presName="cycle" presStyleCnt="0">
        <dgm:presLayoutVars>
          <dgm:dir/>
          <dgm:resizeHandles val="exact"/>
        </dgm:presLayoutVars>
      </dgm:prSet>
      <dgm:spPr/>
    </dgm:pt>
    <dgm:pt modelId="{43FAD899-5996-42CF-B6EF-FCEA35C6D4D4}" type="pres">
      <dgm:prSet presAssocID="{D11FD232-CEDB-4352-81D5-78EB8B2662AA}" presName="node" presStyleLbl="node1" presStyleIdx="0" presStyleCnt="5">
        <dgm:presLayoutVars>
          <dgm:bulletEnabled val="1"/>
        </dgm:presLayoutVars>
      </dgm:prSet>
      <dgm:spPr/>
    </dgm:pt>
    <dgm:pt modelId="{5AA37AE7-06CE-4211-98D9-03CC0C6C6082}" type="pres">
      <dgm:prSet presAssocID="{003B37D8-C25D-4A89-B9A1-440892B90F1F}" presName="sibTrans" presStyleLbl="sibTrans2D1" presStyleIdx="0" presStyleCnt="5"/>
      <dgm:spPr/>
    </dgm:pt>
    <dgm:pt modelId="{9F243121-C0B3-488D-8FDF-C09CF4646BD4}" type="pres">
      <dgm:prSet presAssocID="{003B37D8-C25D-4A89-B9A1-440892B90F1F}" presName="connectorText" presStyleLbl="sibTrans2D1" presStyleIdx="0" presStyleCnt="5"/>
      <dgm:spPr/>
    </dgm:pt>
    <dgm:pt modelId="{271F6843-EFC8-4386-8C2D-5352B0D1AF45}" type="pres">
      <dgm:prSet presAssocID="{863D374B-7405-405E-BE7E-7C7677144781}" presName="node" presStyleLbl="node1" presStyleIdx="1" presStyleCnt="5">
        <dgm:presLayoutVars>
          <dgm:bulletEnabled val="1"/>
        </dgm:presLayoutVars>
      </dgm:prSet>
      <dgm:spPr/>
    </dgm:pt>
    <dgm:pt modelId="{B266342C-273E-4C58-9203-82ECDF5ADCE4}" type="pres">
      <dgm:prSet presAssocID="{282B47C0-08D6-4A3A-A23F-E9563DFE1B7B}" presName="sibTrans" presStyleLbl="sibTrans2D1" presStyleIdx="1" presStyleCnt="5"/>
      <dgm:spPr/>
    </dgm:pt>
    <dgm:pt modelId="{539037CF-6005-4E18-B722-44D2D481C8FC}" type="pres">
      <dgm:prSet presAssocID="{282B47C0-08D6-4A3A-A23F-E9563DFE1B7B}" presName="connectorText" presStyleLbl="sibTrans2D1" presStyleIdx="1" presStyleCnt="5"/>
      <dgm:spPr/>
    </dgm:pt>
    <dgm:pt modelId="{6A2BD803-18E1-4BE5-896C-607F8C8086A2}" type="pres">
      <dgm:prSet presAssocID="{473CA2A6-BF5A-4B57-988F-9F07052FE399}" presName="node" presStyleLbl="node1" presStyleIdx="2" presStyleCnt="5">
        <dgm:presLayoutVars>
          <dgm:bulletEnabled val="1"/>
        </dgm:presLayoutVars>
      </dgm:prSet>
      <dgm:spPr/>
    </dgm:pt>
    <dgm:pt modelId="{9C81B10F-17B5-4D8E-9888-CC981C456AE0}" type="pres">
      <dgm:prSet presAssocID="{05ED9E5D-1F80-4620-A6A5-CA7BEE674DE9}" presName="sibTrans" presStyleLbl="sibTrans2D1" presStyleIdx="2" presStyleCnt="5"/>
      <dgm:spPr/>
    </dgm:pt>
    <dgm:pt modelId="{E8176B2A-7253-4E70-A5C3-3502D5F26DB0}" type="pres">
      <dgm:prSet presAssocID="{05ED9E5D-1F80-4620-A6A5-CA7BEE674DE9}" presName="connectorText" presStyleLbl="sibTrans2D1" presStyleIdx="2" presStyleCnt="5"/>
      <dgm:spPr/>
    </dgm:pt>
    <dgm:pt modelId="{36DB33CB-C1F8-4232-9C05-CEC55E807DC8}" type="pres">
      <dgm:prSet presAssocID="{6F9F2E5D-5B20-4562-A0AF-39185F149D7D}" presName="node" presStyleLbl="node1" presStyleIdx="3" presStyleCnt="5">
        <dgm:presLayoutVars>
          <dgm:bulletEnabled val="1"/>
        </dgm:presLayoutVars>
      </dgm:prSet>
      <dgm:spPr/>
    </dgm:pt>
    <dgm:pt modelId="{DF4B5B00-0934-42F9-805C-E303003FCEA0}" type="pres">
      <dgm:prSet presAssocID="{2414C355-1FC2-44E7-B2A6-67A547723B0F}" presName="sibTrans" presStyleLbl="sibTrans2D1" presStyleIdx="3" presStyleCnt="5"/>
      <dgm:spPr/>
    </dgm:pt>
    <dgm:pt modelId="{1658F1A0-9EB2-493A-9C1C-FC54C4BC9039}" type="pres">
      <dgm:prSet presAssocID="{2414C355-1FC2-44E7-B2A6-67A547723B0F}" presName="connectorText" presStyleLbl="sibTrans2D1" presStyleIdx="3" presStyleCnt="5"/>
      <dgm:spPr/>
    </dgm:pt>
    <dgm:pt modelId="{DC111469-EFF2-498A-AF4D-62D7BBA1BA2F}" type="pres">
      <dgm:prSet presAssocID="{0C828372-1E51-4574-A310-319E81817548}" presName="node" presStyleLbl="node1" presStyleIdx="4" presStyleCnt="5">
        <dgm:presLayoutVars>
          <dgm:bulletEnabled val="1"/>
        </dgm:presLayoutVars>
      </dgm:prSet>
      <dgm:spPr/>
    </dgm:pt>
    <dgm:pt modelId="{18ED9E86-8390-45BC-B32E-960858425B88}" type="pres">
      <dgm:prSet presAssocID="{B7434C8F-6B49-42C4-9026-DF4E95B19CEE}" presName="sibTrans" presStyleLbl="sibTrans2D1" presStyleIdx="4" presStyleCnt="5"/>
      <dgm:spPr/>
    </dgm:pt>
    <dgm:pt modelId="{19D0E9CC-F904-4B24-B0B9-11741FC0C8E4}" type="pres">
      <dgm:prSet presAssocID="{B7434C8F-6B49-42C4-9026-DF4E95B19CEE}" presName="connectorText" presStyleLbl="sibTrans2D1" presStyleIdx="4" presStyleCnt="5"/>
      <dgm:spPr/>
    </dgm:pt>
  </dgm:ptLst>
  <dgm:cxnLst>
    <dgm:cxn modelId="{E36CB342-258A-414E-BF9E-BEDF0860674E}" type="presOf" srcId="{003B37D8-C25D-4A89-B9A1-440892B90F1F}" destId="{9F243121-C0B3-488D-8FDF-C09CF4646BD4}" srcOrd="1" destOrd="0" presId="urn:microsoft.com/office/officeart/2005/8/layout/cycle2"/>
    <dgm:cxn modelId="{536AB643-0544-4D8E-AC0B-3842A6835A92}" srcId="{F664B401-A659-4A35-BB1B-E2A4CBD37DB4}" destId="{863D374B-7405-405E-BE7E-7C7677144781}" srcOrd="1" destOrd="0" parTransId="{1A1C0A0F-2564-4957-BAB7-018D1BC7C08E}" sibTransId="{282B47C0-08D6-4A3A-A23F-E9563DFE1B7B}"/>
    <dgm:cxn modelId="{9E04A64A-9A49-4866-99B4-D7849D229865}" type="presOf" srcId="{B7434C8F-6B49-42C4-9026-DF4E95B19CEE}" destId="{18ED9E86-8390-45BC-B32E-960858425B88}" srcOrd="0" destOrd="0" presId="urn:microsoft.com/office/officeart/2005/8/layout/cycle2"/>
    <dgm:cxn modelId="{786C454D-5B47-44CE-BF12-385963226395}" type="presOf" srcId="{863D374B-7405-405E-BE7E-7C7677144781}" destId="{271F6843-EFC8-4386-8C2D-5352B0D1AF45}" srcOrd="0" destOrd="0" presId="urn:microsoft.com/office/officeart/2005/8/layout/cycle2"/>
    <dgm:cxn modelId="{0548DC78-2DEF-4DC1-BCBD-491F376E44A7}" type="presOf" srcId="{05ED9E5D-1F80-4620-A6A5-CA7BEE674DE9}" destId="{9C81B10F-17B5-4D8E-9888-CC981C456AE0}" srcOrd="0" destOrd="0" presId="urn:microsoft.com/office/officeart/2005/8/layout/cycle2"/>
    <dgm:cxn modelId="{D3AD625A-F22C-4E0A-9B89-1DC8BD6718FC}" srcId="{F664B401-A659-4A35-BB1B-E2A4CBD37DB4}" destId="{D11FD232-CEDB-4352-81D5-78EB8B2662AA}" srcOrd="0" destOrd="0" parTransId="{E43A2FEF-0C84-4B5A-ADF3-E30238B7F6F2}" sibTransId="{003B37D8-C25D-4A89-B9A1-440892B90F1F}"/>
    <dgm:cxn modelId="{612D517B-5A55-4293-8D00-97D84F9BD6E1}" type="presOf" srcId="{282B47C0-08D6-4A3A-A23F-E9563DFE1B7B}" destId="{B266342C-273E-4C58-9203-82ECDF5ADCE4}" srcOrd="0" destOrd="0" presId="urn:microsoft.com/office/officeart/2005/8/layout/cycle2"/>
    <dgm:cxn modelId="{43A61881-4E37-402C-A4DB-D8FE652AA895}" type="presOf" srcId="{B7434C8F-6B49-42C4-9026-DF4E95B19CEE}" destId="{19D0E9CC-F904-4B24-B0B9-11741FC0C8E4}" srcOrd="1" destOrd="0" presId="urn:microsoft.com/office/officeart/2005/8/layout/cycle2"/>
    <dgm:cxn modelId="{EB961686-A8A6-4C87-9E93-DBBB43E9DC85}" type="presOf" srcId="{2414C355-1FC2-44E7-B2A6-67A547723B0F}" destId="{DF4B5B00-0934-42F9-805C-E303003FCEA0}" srcOrd="0" destOrd="0" presId="urn:microsoft.com/office/officeart/2005/8/layout/cycle2"/>
    <dgm:cxn modelId="{7C2E328B-58F1-4572-A56F-4440B71B83A8}" type="presOf" srcId="{003B37D8-C25D-4A89-B9A1-440892B90F1F}" destId="{5AA37AE7-06CE-4211-98D9-03CC0C6C6082}" srcOrd="0" destOrd="0" presId="urn:microsoft.com/office/officeart/2005/8/layout/cycle2"/>
    <dgm:cxn modelId="{0B8FCC97-A4EE-4143-A2D3-E842920A0C1F}" type="presOf" srcId="{05ED9E5D-1F80-4620-A6A5-CA7BEE674DE9}" destId="{E8176B2A-7253-4E70-A5C3-3502D5F26DB0}" srcOrd="1" destOrd="0" presId="urn:microsoft.com/office/officeart/2005/8/layout/cycle2"/>
    <dgm:cxn modelId="{1FFD3F98-B621-4AB4-BA9F-0653DD144C03}" type="presOf" srcId="{2414C355-1FC2-44E7-B2A6-67A547723B0F}" destId="{1658F1A0-9EB2-493A-9C1C-FC54C4BC9039}" srcOrd="1" destOrd="0" presId="urn:microsoft.com/office/officeart/2005/8/layout/cycle2"/>
    <dgm:cxn modelId="{7AB84C9C-4C30-461E-9EF5-69B79A6C7F9F}" srcId="{F664B401-A659-4A35-BB1B-E2A4CBD37DB4}" destId="{473CA2A6-BF5A-4B57-988F-9F07052FE399}" srcOrd="2" destOrd="0" parTransId="{F0164E74-7EBD-473E-8A59-A7454BB625FF}" sibTransId="{05ED9E5D-1F80-4620-A6A5-CA7BEE674DE9}"/>
    <dgm:cxn modelId="{0E9B95C6-32EC-4EA4-BB1C-BC301BBB15B4}" type="presOf" srcId="{F664B401-A659-4A35-BB1B-E2A4CBD37DB4}" destId="{6B395401-5CE3-43FE-8602-E48CE7E5D14D}" srcOrd="0" destOrd="0" presId="urn:microsoft.com/office/officeart/2005/8/layout/cycle2"/>
    <dgm:cxn modelId="{ADAE8ECC-1157-4203-A22E-98C568447188}" type="presOf" srcId="{0C828372-1E51-4574-A310-319E81817548}" destId="{DC111469-EFF2-498A-AF4D-62D7BBA1BA2F}" srcOrd="0" destOrd="0" presId="urn:microsoft.com/office/officeart/2005/8/layout/cycle2"/>
    <dgm:cxn modelId="{C73381D2-2F03-49E1-827E-72AA07713735}" type="presOf" srcId="{D11FD232-CEDB-4352-81D5-78EB8B2662AA}" destId="{43FAD899-5996-42CF-B6EF-FCEA35C6D4D4}" srcOrd="0" destOrd="0" presId="urn:microsoft.com/office/officeart/2005/8/layout/cycle2"/>
    <dgm:cxn modelId="{09DADFD4-28D3-46DE-868B-7371D676D684}" srcId="{F664B401-A659-4A35-BB1B-E2A4CBD37DB4}" destId="{0C828372-1E51-4574-A310-319E81817548}" srcOrd="4" destOrd="0" parTransId="{9F7C0593-E698-469A-A46F-7105F821448A}" sibTransId="{B7434C8F-6B49-42C4-9026-DF4E95B19CEE}"/>
    <dgm:cxn modelId="{5A5A5CD8-DC93-4D67-934B-139535BFB213}" type="presOf" srcId="{6F9F2E5D-5B20-4562-A0AF-39185F149D7D}" destId="{36DB33CB-C1F8-4232-9C05-CEC55E807DC8}" srcOrd="0" destOrd="0" presId="urn:microsoft.com/office/officeart/2005/8/layout/cycle2"/>
    <dgm:cxn modelId="{33872DE1-D370-4605-9613-0319995FA336}" type="presOf" srcId="{473CA2A6-BF5A-4B57-988F-9F07052FE399}" destId="{6A2BD803-18E1-4BE5-896C-607F8C8086A2}" srcOrd="0" destOrd="0" presId="urn:microsoft.com/office/officeart/2005/8/layout/cycle2"/>
    <dgm:cxn modelId="{E7422FF4-0AA2-4780-8DF1-7A484C6B5C38}" type="presOf" srcId="{282B47C0-08D6-4A3A-A23F-E9563DFE1B7B}" destId="{539037CF-6005-4E18-B722-44D2D481C8FC}" srcOrd="1" destOrd="0" presId="urn:microsoft.com/office/officeart/2005/8/layout/cycle2"/>
    <dgm:cxn modelId="{BC11DBFC-9AE2-40CB-BB04-CD31B45B739D}" srcId="{F664B401-A659-4A35-BB1B-E2A4CBD37DB4}" destId="{6F9F2E5D-5B20-4562-A0AF-39185F149D7D}" srcOrd="3" destOrd="0" parTransId="{D55F6D49-2C66-413F-97FE-095BAD4BBCD8}" sibTransId="{2414C355-1FC2-44E7-B2A6-67A547723B0F}"/>
    <dgm:cxn modelId="{86A1503E-8E8F-46D9-9BFF-5BC48D5DDBCA}" type="presParOf" srcId="{6B395401-5CE3-43FE-8602-E48CE7E5D14D}" destId="{43FAD899-5996-42CF-B6EF-FCEA35C6D4D4}" srcOrd="0" destOrd="0" presId="urn:microsoft.com/office/officeart/2005/8/layout/cycle2"/>
    <dgm:cxn modelId="{EA5A92BE-E69F-4184-AE49-2261B8C6238C}" type="presParOf" srcId="{6B395401-5CE3-43FE-8602-E48CE7E5D14D}" destId="{5AA37AE7-06CE-4211-98D9-03CC0C6C6082}" srcOrd="1" destOrd="0" presId="urn:microsoft.com/office/officeart/2005/8/layout/cycle2"/>
    <dgm:cxn modelId="{1500C17E-689C-451A-9DF8-0604053C8A0D}" type="presParOf" srcId="{5AA37AE7-06CE-4211-98D9-03CC0C6C6082}" destId="{9F243121-C0B3-488D-8FDF-C09CF4646BD4}" srcOrd="0" destOrd="0" presId="urn:microsoft.com/office/officeart/2005/8/layout/cycle2"/>
    <dgm:cxn modelId="{C39FE4DE-15AC-456F-A9F2-BA90BB19DE33}" type="presParOf" srcId="{6B395401-5CE3-43FE-8602-E48CE7E5D14D}" destId="{271F6843-EFC8-4386-8C2D-5352B0D1AF45}" srcOrd="2" destOrd="0" presId="urn:microsoft.com/office/officeart/2005/8/layout/cycle2"/>
    <dgm:cxn modelId="{F1F3B400-ED07-4057-BE9A-243E47E35E26}" type="presParOf" srcId="{6B395401-5CE3-43FE-8602-E48CE7E5D14D}" destId="{B266342C-273E-4C58-9203-82ECDF5ADCE4}" srcOrd="3" destOrd="0" presId="urn:microsoft.com/office/officeart/2005/8/layout/cycle2"/>
    <dgm:cxn modelId="{244123CB-F754-405A-B920-09E99E8E55A6}" type="presParOf" srcId="{B266342C-273E-4C58-9203-82ECDF5ADCE4}" destId="{539037CF-6005-4E18-B722-44D2D481C8FC}" srcOrd="0" destOrd="0" presId="urn:microsoft.com/office/officeart/2005/8/layout/cycle2"/>
    <dgm:cxn modelId="{CB34A7D5-DA9E-400C-B885-2FF0396BE413}" type="presParOf" srcId="{6B395401-5CE3-43FE-8602-E48CE7E5D14D}" destId="{6A2BD803-18E1-4BE5-896C-607F8C8086A2}" srcOrd="4" destOrd="0" presId="urn:microsoft.com/office/officeart/2005/8/layout/cycle2"/>
    <dgm:cxn modelId="{40B2AC63-BD34-4537-BCA7-611A109B1F98}" type="presParOf" srcId="{6B395401-5CE3-43FE-8602-E48CE7E5D14D}" destId="{9C81B10F-17B5-4D8E-9888-CC981C456AE0}" srcOrd="5" destOrd="0" presId="urn:microsoft.com/office/officeart/2005/8/layout/cycle2"/>
    <dgm:cxn modelId="{F183DF27-938A-4531-8471-6EF257DA4877}" type="presParOf" srcId="{9C81B10F-17B5-4D8E-9888-CC981C456AE0}" destId="{E8176B2A-7253-4E70-A5C3-3502D5F26DB0}" srcOrd="0" destOrd="0" presId="urn:microsoft.com/office/officeart/2005/8/layout/cycle2"/>
    <dgm:cxn modelId="{7282F4A8-19A7-4C70-B5D7-EE70F1A43FF3}" type="presParOf" srcId="{6B395401-5CE3-43FE-8602-E48CE7E5D14D}" destId="{36DB33CB-C1F8-4232-9C05-CEC55E807DC8}" srcOrd="6" destOrd="0" presId="urn:microsoft.com/office/officeart/2005/8/layout/cycle2"/>
    <dgm:cxn modelId="{4C90729B-2535-44BD-B3C3-9A1B47DC8A93}" type="presParOf" srcId="{6B395401-5CE3-43FE-8602-E48CE7E5D14D}" destId="{DF4B5B00-0934-42F9-805C-E303003FCEA0}" srcOrd="7" destOrd="0" presId="urn:microsoft.com/office/officeart/2005/8/layout/cycle2"/>
    <dgm:cxn modelId="{F37C0F40-E62C-4C22-93D2-571E0CF62F62}" type="presParOf" srcId="{DF4B5B00-0934-42F9-805C-E303003FCEA0}" destId="{1658F1A0-9EB2-493A-9C1C-FC54C4BC9039}" srcOrd="0" destOrd="0" presId="urn:microsoft.com/office/officeart/2005/8/layout/cycle2"/>
    <dgm:cxn modelId="{9C56D91E-B618-4EF0-AB80-4116485EAA78}" type="presParOf" srcId="{6B395401-5CE3-43FE-8602-E48CE7E5D14D}" destId="{DC111469-EFF2-498A-AF4D-62D7BBA1BA2F}" srcOrd="8" destOrd="0" presId="urn:microsoft.com/office/officeart/2005/8/layout/cycle2"/>
    <dgm:cxn modelId="{777109C5-CBE4-4E4C-B6C7-6B24D9B1F069}" type="presParOf" srcId="{6B395401-5CE3-43FE-8602-E48CE7E5D14D}" destId="{18ED9E86-8390-45BC-B32E-960858425B88}" srcOrd="9" destOrd="0" presId="urn:microsoft.com/office/officeart/2005/8/layout/cycle2"/>
    <dgm:cxn modelId="{71A2B526-F281-4523-A7F0-94D67FA13B0D}" type="presParOf" srcId="{18ED9E86-8390-45BC-B32E-960858425B88}" destId="{19D0E9CC-F904-4B24-B0B9-11741FC0C8E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59A4C-D717-4C01-AB88-7575023907C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2555BFDB-82C3-42D8-BC42-E21D328B4864}">
      <dgm:prSet phldrT="[Metin]" custT="1"/>
      <dgm:spPr/>
      <dgm:t>
        <a:bodyPr/>
        <a:lstStyle/>
        <a:p>
          <a:pPr algn="just"/>
          <a:r>
            <a:rPr lang="tr-TR" sz="1200" b="1" u="none" dirty="0">
              <a:solidFill>
                <a:schemeClr val="accent6"/>
              </a:solidFill>
            </a:rPr>
            <a:t>TCK m.135: </a:t>
          </a:r>
          <a:r>
            <a:rPr lang="tr-TR" sz="1200" dirty="0"/>
            <a:t>Hukuka aykırı olarak kişisel verileri kaydeden kimseye </a:t>
          </a:r>
          <a:r>
            <a:rPr lang="tr-TR" sz="1200" u="sng" dirty="0"/>
            <a:t>bir yıldan üç yıla kadar hapis cezası</a:t>
          </a:r>
          <a:r>
            <a:rPr lang="tr-TR" sz="1200" dirty="0"/>
            <a:t> verilir.  Kişisel verinin, kişilerin siyasi, felsefi veya dini görüşlerine, ırki kökenlerine; hukuka aykırı olarak ahlaki eğilimlerine, cinsel yaşamlarına, sağlık durumlarına veya sendikal bağlantılarına ilişkin olması durumunda birinci fıkra uyarınca verilecek ceza yarı oranında artırılır.</a:t>
          </a:r>
        </a:p>
      </dgm:t>
    </dgm:pt>
    <dgm:pt modelId="{293FA174-6A88-4146-A720-BB6EC5C76CDF}" type="parTrans" cxnId="{C2B60F39-5E76-4157-8327-FBFB9C93FFEF}">
      <dgm:prSet/>
      <dgm:spPr/>
      <dgm:t>
        <a:bodyPr/>
        <a:lstStyle/>
        <a:p>
          <a:endParaRPr lang="tr-TR"/>
        </a:p>
      </dgm:t>
    </dgm:pt>
    <dgm:pt modelId="{3EF149A5-77A4-4341-956D-AA877EA25D89}" type="sibTrans" cxnId="{C2B60F39-5E76-4157-8327-FBFB9C93FFEF}">
      <dgm:prSet/>
      <dgm:spPr/>
      <dgm:t>
        <a:bodyPr/>
        <a:lstStyle/>
        <a:p>
          <a:endParaRPr lang="tr-TR"/>
        </a:p>
      </dgm:t>
    </dgm:pt>
    <dgm:pt modelId="{EC65F8FA-B935-4E05-9873-60522C46293A}">
      <dgm:prSet phldrT="[Metin]"/>
      <dgm:spPr/>
      <dgm:t>
        <a:bodyPr/>
        <a:lstStyle/>
        <a:p>
          <a:pPr algn="just"/>
          <a:r>
            <a:rPr lang="tr-TR" b="1" u="none" dirty="0">
              <a:solidFill>
                <a:schemeClr val="accent6"/>
              </a:solidFill>
            </a:rPr>
            <a:t>TCK m.136: </a:t>
          </a:r>
          <a:r>
            <a:rPr lang="tr-TR" dirty="0"/>
            <a:t>Kişisel verileri, hukuka aykırı olarak bir başkasına veren, yayan veya ele geçiren kişi</a:t>
          </a:r>
          <a:r>
            <a:rPr lang="tr-TR" u="none" dirty="0"/>
            <a:t>, </a:t>
          </a:r>
          <a:r>
            <a:rPr lang="tr-TR" u="sng" dirty="0"/>
            <a:t>iki yıldan dört yıla kadar hapis cezası</a:t>
          </a:r>
          <a:r>
            <a:rPr lang="tr-TR" dirty="0"/>
            <a:t> ile cezalandırılır.</a:t>
          </a:r>
        </a:p>
      </dgm:t>
    </dgm:pt>
    <dgm:pt modelId="{4E4E6B82-D410-4B9D-8A74-12343AAA9616}" type="parTrans" cxnId="{8C13983A-3230-462B-B50C-33F468B2A3E4}">
      <dgm:prSet/>
      <dgm:spPr/>
      <dgm:t>
        <a:bodyPr/>
        <a:lstStyle/>
        <a:p>
          <a:endParaRPr lang="tr-TR"/>
        </a:p>
      </dgm:t>
    </dgm:pt>
    <dgm:pt modelId="{105D9B32-8704-4D0C-A890-B062AFAE0359}" type="sibTrans" cxnId="{8C13983A-3230-462B-B50C-33F468B2A3E4}">
      <dgm:prSet/>
      <dgm:spPr/>
      <dgm:t>
        <a:bodyPr/>
        <a:lstStyle/>
        <a:p>
          <a:endParaRPr lang="tr-TR"/>
        </a:p>
      </dgm:t>
    </dgm:pt>
    <dgm:pt modelId="{11407B33-CE1F-4130-A2D1-DFF0E569E7EE}">
      <dgm:prSet phldrT="[Metin]"/>
      <dgm:spPr/>
      <dgm:t>
        <a:bodyPr/>
        <a:lstStyle/>
        <a:p>
          <a:pPr algn="just"/>
          <a:r>
            <a:rPr lang="tr-TR" b="1" u="none" dirty="0">
              <a:solidFill>
                <a:schemeClr val="accent6"/>
              </a:solidFill>
            </a:rPr>
            <a:t>TCK m.138: </a:t>
          </a:r>
          <a:r>
            <a:rPr lang="tr-TR" dirty="0"/>
            <a:t>Kanunların belirlediği sürelerin geçmiş olmasına karşın verileri sistem içinde yok etmekle yükümlü olanlara görevlerini yerine getirmediklerinde </a:t>
          </a:r>
          <a:r>
            <a:rPr lang="tr-TR" u="sng" dirty="0"/>
            <a:t>bir yıldan iki yıla kadar hapis cezası</a:t>
          </a:r>
          <a:r>
            <a:rPr lang="tr-TR" dirty="0"/>
            <a:t> verilir.</a:t>
          </a:r>
        </a:p>
      </dgm:t>
    </dgm:pt>
    <dgm:pt modelId="{8A4D6F9D-CECD-4EA7-92CE-8BD493F14485}" type="parTrans" cxnId="{9CEBA54A-C993-4AC7-95F8-5A1F50B75F6D}">
      <dgm:prSet/>
      <dgm:spPr/>
      <dgm:t>
        <a:bodyPr/>
        <a:lstStyle/>
        <a:p>
          <a:endParaRPr lang="tr-TR"/>
        </a:p>
      </dgm:t>
    </dgm:pt>
    <dgm:pt modelId="{956858E0-A0FD-4115-939E-F6AF6BF23B21}" type="sibTrans" cxnId="{9CEBA54A-C993-4AC7-95F8-5A1F50B75F6D}">
      <dgm:prSet/>
      <dgm:spPr/>
      <dgm:t>
        <a:bodyPr/>
        <a:lstStyle/>
        <a:p>
          <a:endParaRPr lang="tr-TR"/>
        </a:p>
      </dgm:t>
    </dgm:pt>
    <dgm:pt modelId="{EC0AEDCF-62D4-4BAF-89C9-6261C9270EC2}">
      <dgm:prSet phldrT="[Metin]"/>
      <dgm:spPr/>
      <dgm:t>
        <a:bodyPr/>
        <a:lstStyle/>
        <a:p>
          <a:pPr algn="just"/>
          <a:r>
            <a:rPr lang="tr-TR" dirty="0">
              <a:solidFill>
                <a:schemeClr val="accent6"/>
              </a:solidFill>
            </a:rPr>
            <a:t>TCK m.137:</a:t>
          </a:r>
          <a:r>
            <a:rPr lang="tr-TR" dirty="0"/>
            <a:t> Yukarıdaki maddelerde tanımlanan suçların; a) Kamu görevlisi tarafından ve görevinin verdiği yetki kötüye kullanılmak suretiyle, b) Belli bir meslek ve sanatın sağladığı kolaylıktan yararlanmak suretiyle işlenmesi halinde, verilecek ceza yarı oranında artırılır.</a:t>
          </a:r>
        </a:p>
      </dgm:t>
    </dgm:pt>
    <dgm:pt modelId="{16E10B38-BCB9-4241-8B87-8E0C9CC26367}" type="parTrans" cxnId="{3EF1C1FA-166A-4C70-B5EC-C1B835C5D260}">
      <dgm:prSet/>
      <dgm:spPr/>
      <dgm:t>
        <a:bodyPr/>
        <a:lstStyle/>
        <a:p>
          <a:endParaRPr lang="tr-TR"/>
        </a:p>
      </dgm:t>
    </dgm:pt>
    <dgm:pt modelId="{4F1A741A-64AF-4A08-A5CC-42133515BF19}" type="sibTrans" cxnId="{3EF1C1FA-166A-4C70-B5EC-C1B835C5D260}">
      <dgm:prSet/>
      <dgm:spPr/>
      <dgm:t>
        <a:bodyPr/>
        <a:lstStyle/>
        <a:p>
          <a:endParaRPr lang="tr-TR"/>
        </a:p>
      </dgm:t>
    </dgm:pt>
    <dgm:pt modelId="{49AEC975-F24A-4FC7-9A74-C5520F958BF6}" type="pres">
      <dgm:prSet presAssocID="{C9D59A4C-D717-4C01-AB88-7575023907C6}" presName="Name0" presStyleCnt="0">
        <dgm:presLayoutVars>
          <dgm:chMax val="7"/>
          <dgm:chPref val="7"/>
          <dgm:dir/>
        </dgm:presLayoutVars>
      </dgm:prSet>
      <dgm:spPr/>
    </dgm:pt>
    <dgm:pt modelId="{98C74586-19DC-47D8-B457-13DDB9314286}" type="pres">
      <dgm:prSet presAssocID="{C9D59A4C-D717-4C01-AB88-7575023907C6}" presName="Name1" presStyleCnt="0"/>
      <dgm:spPr/>
    </dgm:pt>
    <dgm:pt modelId="{226EAF8F-74E3-4F94-96A0-49E429178F63}" type="pres">
      <dgm:prSet presAssocID="{C9D59A4C-D717-4C01-AB88-7575023907C6}" presName="cycle" presStyleCnt="0"/>
      <dgm:spPr/>
    </dgm:pt>
    <dgm:pt modelId="{CF3C90D8-4A7A-46B5-8E16-DCD27989C80D}" type="pres">
      <dgm:prSet presAssocID="{C9D59A4C-D717-4C01-AB88-7575023907C6}" presName="srcNode" presStyleLbl="node1" presStyleIdx="0" presStyleCnt="4"/>
      <dgm:spPr/>
    </dgm:pt>
    <dgm:pt modelId="{860F4D98-1304-4701-8096-219EE3B914C8}" type="pres">
      <dgm:prSet presAssocID="{C9D59A4C-D717-4C01-AB88-7575023907C6}" presName="conn" presStyleLbl="parChTrans1D2" presStyleIdx="0" presStyleCnt="1"/>
      <dgm:spPr/>
    </dgm:pt>
    <dgm:pt modelId="{46D59BAF-8DA1-401D-BD42-4A476226228B}" type="pres">
      <dgm:prSet presAssocID="{C9D59A4C-D717-4C01-AB88-7575023907C6}" presName="extraNode" presStyleLbl="node1" presStyleIdx="0" presStyleCnt="4"/>
      <dgm:spPr/>
    </dgm:pt>
    <dgm:pt modelId="{5137FFA4-7BE3-4DD6-8067-D0820043B362}" type="pres">
      <dgm:prSet presAssocID="{C9D59A4C-D717-4C01-AB88-7575023907C6}" presName="dstNode" presStyleLbl="node1" presStyleIdx="0" presStyleCnt="4"/>
      <dgm:spPr/>
    </dgm:pt>
    <dgm:pt modelId="{964301D9-663B-46F9-9184-865543A82893}" type="pres">
      <dgm:prSet presAssocID="{2555BFDB-82C3-42D8-BC42-E21D328B4864}" presName="text_1" presStyleLbl="node1" presStyleIdx="0" presStyleCnt="4" custScaleY="128746">
        <dgm:presLayoutVars>
          <dgm:bulletEnabled val="1"/>
        </dgm:presLayoutVars>
      </dgm:prSet>
      <dgm:spPr/>
    </dgm:pt>
    <dgm:pt modelId="{862F7D0E-5941-4DC8-A328-D554D89AC74F}" type="pres">
      <dgm:prSet presAssocID="{2555BFDB-82C3-42D8-BC42-E21D328B4864}" presName="accent_1" presStyleCnt="0"/>
      <dgm:spPr/>
    </dgm:pt>
    <dgm:pt modelId="{3CCA4EE5-2A90-4807-9D86-72075CA7FA58}" type="pres">
      <dgm:prSet presAssocID="{2555BFDB-82C3-42D8-BC42-E21D328B4864}" presName="accentRepeatNode" presStyleLbl="solidFgAcc1" presStyleIdx="0" presStyleCnt="4"/>
      <dgm:spPr/>
    </dgm:pt>
    <dgm:pt modelId="{C4C7741C-AB52-472C-B27A-D88609924C65}" type="pres">
      <dgm:prSet presAssocID="{EC65F8FA-B935-4E05-9873-60522C46293A}" presName="text_2" presStyleLbl="node1" presStyleIdx="1" presStyleCnt="4">
        <dgm:presLayoutVars>
          <dgm:bulletEnabled val="1"/>
        </dgm:presLayoutVars>
      </dgm:prSet>
      <dgm:spPr/>
    </dgm:pt>
    <dgm:pt modelId="{EFEC34F0-DCDA-434A-990C-1521F62D613E}" type="pres">
      <dgm:prSet presAssocID="{EC65F8FA-B935-4E05-9873-60522C46293A}" presName="accent_2" presStyleCnt="0"/>
      <dgm:spPr/>
    </dgm:pt>
    <dgm:pt modelId="{5E94452F-AA52-4F9F-AA9A-CA9B3BE84430}" type="pres">
      <dgm:prSet presAssocID="{EC65F8FA-B935-4E05-9873-60522C46293A}" presName="accentRepeatNode" presStyleLbl="solidFgAcc1" presStyleIdx="1" presStyleCnt="4"/>
      <dgm:spPr/>
    </dgm:pt>
    <dgm:pt modelId="{9294B488-4735-4225-BCB3-616595E6C952}" type="pres">
      <dgm:prSet presAssocID="{EC0AEDCF-62D4-4BAF-89C9-6261C9270EC2}" presName="text_3" presStyleLbl="node1" presStyleIdx="2" presStyleCnt="4">
        <dgm:presLayoutVars>
          <dgm:bulletEnabled val="1"/>
        </dgm:presLayoutVars>
      </dgm:prSet>
      <dgm:spPr/>
    </dgm:pt>
    <dgm:pt modelId="{3F1BCFA5-A9C5-4DAA-9EB1-71C307584BC1}" type="pres">
      <dgm:prSet presAssocID="{EC0AEDCF-62D4-4BAF-89C9-6261C9270EC2}" presName="accent_3" presStyleCnt="0"/>
      <dgm:spPr/>
    </dgm:pt>
    <dgm:pt modelId="{40A6B8FC-DFB3-4F3C-960F-09A17DBD0335}" type="pres">
      <dgm:prSet presAssocID="{EC0AEDCF-62D4-4BAF-89C9-6261C9270EC2}" presName="accentRepeatNode" presStyleLbl="solidFgAcc1" presStyleIdx="2" presStyleCnt="4"/>
      <dgm:spPr/>
    </dgm:pt>
    <dgm:pt modelId="{5D7CEA5F-4554-461C-9C83-4053162F5C42}" type="pres">
      <dgm:prSet presAssocID="{11407B33-CE1F-4130-A2D1-DFF0E569E7EE}" presName="text_4" presStyleLbl="node1" presStyleIdx="3" presStyleCnt="4">
        <dgm:presLayoutVars>
          <dgm:bulletEnabled val="1"/>
        </dgm:presLayoutVars>
      </dgm:prSet>
      <dgm:spPr/>
    </dgm:pt>
    <dgm:pt modelId="{16BC643F-0A75-4291-A9C0-11772C1FBA75}" type="pres">
      <dgm:prSet presAssocID="{11407B33-CE1F-4130-A2D1-DFF0E569E7EE}" presName="accent_4" presStyleCnt="0"/>
      <dgm:spPr/>
    </dgm:pt>
    <dgm:pt modelId="{4B82EC5B-335C-4CF0-9EC8-4AF2FF29A318}" type="pres">
      <dgm:prSet presAssocID="{11407B33-CE1F-4130-A2D1-DFF0E569E7EE}" presName="accentRepeatNode" presStyleLbl="solidFgAcc1" presStyleIdx="3" presStyleCnt="4"/>
      <dgm:spPr/>
    </dgm:pt>
  </dgm:ptLst>
  <dgm:cxnLst>
    <dgm:cxn modelId="{68AD360A-21D9-44E0-AB18-075F0B721833}" type="presOf" srcId="{EC0AEDCF-62D4-4BAF-89C9-6261C9270EC2}" destId="{9294B488-4735-4225-BCB3-616595E6C952}" srcOrd="0" destOrd="0" presId="urn:microsoft.com/office/officeart/2008/layout/VerticalCurvedList"/>
    <dgm:cxn modelId="{0BB2E80C-2020-442A-BC08-7B39F96B505E}" type="presOf" srcId="{11407B33-CE1F-4130-A2D1-DFF0E569E7EE}" destId="{5D7CEA5F-4554-461C-9C83-4053162F5C42}" srcOrd="0" destOrd="0" presId="urn:microsoft.com/office/officeart/2008/layout/VerticalCurvedList"/>
    <dgm:cxn modelId="{6391AD1A-5A0B-4E75-98A4-837506D06CFD}" type="presOf" srcId="{EC65F8FA-B935-4E05-9873-60522C46293A}" destId="{C4C7741C-AB52-472C-B27A-D88609924C65}" srcOrd="0" destOrd="0" presId="urn:microsoft.com/office/officeart/2008/layout/VerticalCurvedList"/>
    <dgm:cxn modelId="{761FE424-4C1C-4BD9-B3C3-CFDC35FEBAE3}" type="presOf" srcId="{C9D59A4C-D717-4C01-AB88-7575023907C6}" destId="{49AEC975-F24A-4FC7-9A74-C5520F958BF6}" srcOrd="0" destOrd="0" presId="urn:microsoft.com/office/officeart/2008/layout/VerticalCurvedList"/>
    <dgm:cxn modelId="{C2B60F39-5E76-4157-8327-FBFB9C93FFEF}" srcId="{C9D59A4C-D717-4C01-AB88-7575023907C6}" destId="{2555BFDB-82C3-42D8-BC42-E21D328B4864}" srcOrd="0" destOrd="0" parTransId="{293FA174-6A88-4146-A720-BB6EC5C76CDF}" sibTransId="{3EF149A5-77A4-4341-956D-AA877EA25D89}"/>
    <dgm:cxn modelId="{8C13983A-3230-462B-B50C-33F468B2A3E4}" srcId="{C9D59A4C-D717-4C01-AB88-7575023907C6}" destId="{EC65F8FA-B935-4E05-9873-60522C46293A}" srcOrd="1" destOrd="0" parTransId="{4E4E6B82-D410-4B9D-8A74-12343AAA9616}" sibTransId="{105D9B32-8704-4D0C-A890-B062AFAE0359}"/>
    <dgm:cxn modelId="{9CEBA54A-C993-4AC7-95F8-5A1F50B75F6D}" srcId="{C9D59A4C-D717-4C01-AB88-7575023907C6}" destId="{11407B33-CE1F-4130-A2D1-DFF0E569E7EE}" srcOrd="3" destOrd="0" parTransId="{8A4D6F9D-CECD-4EA7-92CE-8BD493F14485}" sibTransId="{956858E0-A0FD-4115-939E-F6AF6BF23B21}"/>
    <dgm:cxn modelId="{6FB10054-80F5-42A4-8A77-49446EBF2412}" type="presOf" srcId="{2555BFDB-82C3-42D8-BC42-E21D328B4864}" destId="{964301D9-663B-46F9-9184-865543A82893}" srcOrd="0" destOrd="0" presId="urn:microsoft.com/office/officeart/2008/layout/VerticalCurvedList"/>
    <dgm:cxn modelId="{D6A760F3-5C2B-4731-BE3C-BF815E85F559}" type="presOf" srcId="{3EF149A5-77A4-4341-956D-AA877EA25D89}" destId="{860F4D98-1304-4701-8096-219EE3B914C8}" srcOrd="0" destOrd="0" presId="urn:microsoft.com/office/officeart/2008/layout/VerticalCurvedList"/>
    <dgm:cxn modelId="{3EF1C1FA-166A-4C70-B5EC-C1B835C5D260}" srcId="{C9D59A4C-D717-4C01-AB88-7575023907C6}" destId="{EC0AEDCF-62D4-4BAF-89C9-6261C9270EC2}" srcOrd="2" destOrd="0" parTransId="{16E10B38-BCB9-4241-8B87-8E0C9CC26367}" sibTransId="{4F1A741A-64AF-4A08-A5CC-42133515BF19}"/>
    <dgm:cxn modelId="{89C3E09F-80F7-4302-85FA-79E608C12E94}" type="presParOf" srcId="{49AEC975-F24A-4FC7-9A74-C5520F958BF6}" destId="{98C74586-19DC-47D8-B457-13DDB9314286}" srcOrd="0" destOrd="0" presId="urn:microsoft.com/office/officeart/2008/layout/VerticalCurvedList"/>
    <dgm:cxn modelId="{7E5BAE8C-B182-4559-A9D7-B1C3501124C4}" type="presParOf" srcId="{98C74586-19DC-47D8-B457-13DDB9314286}" destId="{226EAF8F-74E3-4F94-96A0-49E429178F63}" srcOrd="0" destOrd="0" presId="urn:microsoft.com/office/officeart/2008/layout/VerticalCurvedList"/>
    <dgm:cxn modelId="{8EDA7386-C57B-46B8-8277-4E756581E446}" type="presParOf" srcId="{226EAF8F-74E3-4F94-96A0-49E429178F63}" destId="{CF3C90D8-4A7A-46B5-8E16-DCD27989C80D}" srcOrd="0" destOrd="0" presId="urn:microsoft.com/office/officeart/2008/layout/VerticalCurvedList"/>
    <dgm:cxn modelId="{6ECA599C-D9C2-47BE-AAE3-1CCD9E3F61AE}" type="presParOf" srcId="{226EAF8F-74E3-4F94-96A0-49E429178F63}" destId="{860F4D98-1304-4701-8096-219EE3B914C8}" srcOrd="1" destOrd="0" presId="urn:microsoft.com/office/officeart/2008/layout/VerticalCurvedList"/>
    <dgm:cxn modelId="{FFE09A4F-9802-4774-9B50-D09DBE9FA4C0}" type="presParOf" srcId="{226EAF8F-74E3-4F94-96A0-49E429178F63}" destId="{46D59BAF-8DA1-401D-BD42-4A476226228B}" srcOrd="2" destOrd="0" presId="urn:microsoft.com/office/officeart/2008/layout/VerticalCurvedList"/>
    <dgm:cxn modelId="{C1753616-E706-4D36-BA07-FFA755959058}" type="presParOf" srcId="{226EAF8F-74E3-4F94-96A0-49E429178F63}" destId="{5137FFA4-7BE3-4DD6-8067-D0820043B362}" srcOrd="3" destOrd="0" presId="urn:microsoft.com/office/officeart/2008/layout/VerticalCurvedList"/>
    <dgm:cxn modelId="{6BBF0B03-9C26-41F5-9365-B80978BF8930}" type="presParOf" srcId="{98C74586-19DC-47D8-B457-13DDB9314286}" destId="{964301D9-663B-46F9-9184-865543A82893}" srcOrd="1" destOrd="0" presId="urn:microsoft.com/office/officeart/2008/layout/VerticalCurvedList"/>
    <dgm:cxn modelId="{B66AA115-958E-4565-83E0-5145256EC9CB}" type="presParOf" srcId="{98C74586-19DC-47D8-B457-13DDB9314286}" destId="{862F7D0E-5941-4DC8-A328-D554D89AC74F}" srcOrd="2" destOrd="0" presId="urn:microsoft.com/office/officeart/2008/layout/VerticalCurvedList"/>
    <dgm:cxn modelId="{A22047F9-3422-482F-8BC9-600531AC11AD}" type="presParOf" srcId="{862F7D0E-5941-4DC8-A328-D554D89AC74F}" destId="{3CCA4EE5-2A90-4807-9D86-72075CA7FA58}" srcOrd="0" destOrd="0" presId="urn:microsoft.com/office/officeart/2008/layout/VerticalCurvedList"/>
    <dgm:cxn modelId="{BD7A528E-1419-489F-943A-B393F76D3313}" type="presParOf" srcId="{98C74586-19DC-47D8-B457-13DDB9314286}" destId="{C4C7741C-AB52-472C-B27A-D88609924C65}" srcOrd="3" destOrd="0" presId="urn:microsoft.com/office/officeart/2008/layout/VerticalCurvedList"/>
    <dgm:cxn modelId="{37E031A0-4600-4E99-8060-1180F83B4083}" type="presParOf" srcId="{98C74586-19DC-47D8-B457-13DDB9314286}" destId="{EFEC34F0-DCDA-434A-990C-1521F62D613E}" srcOrd="4" destOrd="0" presId="urn:microsoft.com/office/officeart/2008/layout/VerticalCurvedList"/>
    <dgm:cxn modelId="{6DA28D3A-2A95-44F0-A26D-04253A354A92}" type="presParOf" srcId="{EFEC34F0-DCDA-434A-990C-1521F62D613E}" destId="{5E94452F-AA52-4F9F-AA9A-CA9B3BE84430}" srcOrd="0" destOrd="0" presId="urn:microsoft.com/office/officeart/2008/layout/VerticalCurvedList"/>
    <dgm:cxn modelId="{5F6FE6AD-A33D-4CBA-B795-777EFD00E391}" type="presParOf" srcId="{98C74586-19DC-47D8-B457-13DDB9314286}" destId="{9294B488-4735-4225-BCB3-616595E6C952}" srcOrd="5" destOrd="0" presId="urn:microsoft.com/office/officeart/2008/layout/VerticalCurvedList"/>
    <dgm:cxn modelId="{3BD421D1-6DE5-40A8-97FE-0FA595F35228}" type="presParOf" srcId="{98C74586-19DC-47D8-B457-13DDB9314286}" destId="{3F1BCFA5-A9C5-4DAA-9EB1-71C307584BC1}" srcOrd="6" destOrd="0" presId="urn:microsoft.com/office/officeart/2008/layout/VerticalCurvedList"/>
    <dgm:cxn modelId="{17542C6A-C324-4721-BAE7-41CD2DB02CF1}" type="presParOf" srcId="{3F1BCFA5-A9C5-4DAA-9EB1-71C307584BC1}" destId="{40A6B8FC-DFB3-4F3C-960F-09A17DBD0335}" srcOrd="0" destOrd="0" presId="urn:microsoft.com/office/officeart/2008/layout/VerticalCurvedList"/>
    <dgm:cxn modelId="{A707181E-4EE4-4711-BD37-20A72DA09937}" type="presParOf" srcId="{98C74586-19DC-47D8-B457-13DDB9314286}" destId="{5D7CEA5F-4554-461C-9C83-4053162F5C42}" srcOrd="7" destOrd="0" presId="urn:microsoft.com/office/officeart/2008/layout/VerticalCurvedList"/>
    <dgm:cxn modelId="{FCE83AFC-BA3E-445B-B4BC-0530D14E1E74}" type="presParOf" srcId="{98C74586-19DC-47D8-B457-13DDB9314286}" destId="{16BC643F-0A75-4291-A9C0-11772C1FBA75}" srcOrd="8" destOrd="0" presId="urn:microsoft.com/office/officeart/2008/layout/VerticalCurvedList"/>
    <dgm:cxn modelId="{E734E6D1-6D85-4D5F-92E1-14E9E43D82EF}" type="presParOf" srcId="{16BC643F-0A75-4291-A9C0-11772C1FBA75}" destId="{4B82EC5B-335C-4CF0-9EC8-4AF2FF29A3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0B56C-77CB-4C30-A3F2-AF798F3D92B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3799D08C-E4B9-4190-A7E2-72628BC212B4}">
      <dgm:prSet phldrT="[Metin]"/>
      <dgm:spPr/>
      <dgm:t>
        <a:bodyPr/>
        <a:lstStyle/>
        <a:p>
          <a:pPr algn="ctr"/>
          <a:r>
            <a:rPr lang="tr-TR" dirty="0"/>
            <a:t>Aydınlatma yükümlülüğünü yerine getirmeyenler hakkında 5.000 Türk Lirasından 100.000 Türk Lirasına kadar idari para cezası</a:t>
          </a:r>
        </a:p>
      </dgm:t>
    </dgm:pt>
    <dgm:pt modelId="{4C15BE85-FA0B-4634-ABAD-D0F9575A4AB6}" type="parTrans" cxnId="{E60F259C-3515-46AC-9C89-A642387ACA16}">
      <dgm:prSet/>
      <dgm:spPr/>
      <dgm:t>
        <a:bodyPr/>
        <a:lstStyle/>
        <a:p>
          <a:endParaRPr lang="tr-TR"/>
        </a:p>
      </dgm:t>
    </dgm:pt>
    <dgm:pt modelId="{636BC0E0-D35D-4287-8E2C-893799E24AB9}" type="sibTrans" cxnId="{E60F259C-3515-46AC-9C89-A642387ACA16}">
      <dgm:prSet/>
      <dgm:spPr/>
      <dgm:t>
        <a:bodyPr/>
        <a:lstStyle/>
        <a:p>
          <a:endParaRPr lang="tr-TR"/>
        </a:p>
      </dgm:t>
    </dgm:pt>
    <dgm:pt modelId="{DFC020C6-12D1-417F-942D-9FD6FA1AD336}">
      <dgm:prSet phldrT="[Metin]"/>
      <dgm:spPr/>
      <dgm:t>
        <a:bodyPr/>
        <a:lstStyle/>
        <a:p>
          <a:r>
            <a:rPr lang="tr-TR" dirty="0"/>
            <a:t>Veri güvenliğine ilişkin yükümlülükleri yerine getirmeyenler hakkında 15.000 Türk Lirasından 1.000.000 Türk Lirasına kadar idari para cezası (KVKK m.12 ye aykırılık)</a:t>
          </a:r>
        </a:p>
      </dgm:t>
    </dgm:pt>
    <dgm:pt modelId="{86FC3912-0195-4B6E-AB11-1567143BB423}" type="parTrans" cxnId="{321DE614-FBC6-410C-B13C-8862B6E48AD0}">
      <dgm:prSet/>
      <dgm:spPr/>
      <dgm:t>
        <a:bodyPr/>
        <a:lstStyle/>
        <a:p>
          <a:endParaRPr lang="tr-TR"/>
        </a:p>
      </dgm:t>
    </dgm:pt>
    <dgm:pt modelId="{703E2F07-2346-4A8E-A91C-AB656EBFCBBE}" type="sibTrans" cxnId="{321DE614-FBC6-410C-B13C-8862B6E48AD0}">
      <dgm:prSet/>
      <dgm:spPr/>
      <dgm:t>
        <a:bodyPr/>
        <a:lstStyle/>
        <a:p>
          <a:endParaRPr lang="tr-TR"/>
        </a:p>
      </dgm:t>
    </dgm:pt>
    <dgm:pt modelId="{3A749A8F-8250-42A2-96E2-DF03C379D935}">
      <dgm:prSet phldrT="[Metin]"/>
      <dgm:spPr/>
      <dgm:t>
        <a:bodyPr/>
        <a:lstStyle/>
        <a:p>
          <a:r>
            <a:rPr lang="tr-TR" dirty="0"/>
            <a:t>Kurul tarafından verilen kararları yerine getirmeyenler hakkında 25.000 Türk Lirasından 1.000.000 Türk Lirasına kadar idari para cezası</a:t>
          </a:r>
        </a:p>
      </dgm:t>
    </dgm:pt>
    <dgm:pt modelId="{3D20BFD1-52A0-47C0-9A92-D24E7EEFB910}" type="parTrans" cxnId="{A6003E8A-DA94-46A3-8736-2AE6B7AA9B00}">
      <dgm:prSet/>
      <dgm:spPr/>
      <dgm:t>
        <a:bodyPr/>
        <a:lstStyle/>
        <a:p>
          <a:endParaRPr lang="tr-TR"/>
        </a:p>
      </dgm:t>
    </dgm:pt>
    <dgm:pt modelId="{98587624-4B62-4CA5-8B8F-955DF5E56798}" type="sibTrans" cxnId="{A6003E8A-DA94-46A3-8736-2AE6B7AA9B00}">
      <dgm:prSet/>
      <dgm:spPr/>
      <dgm:t>
        <a:bodyPr/>
        <a:lstStyle/>
        <a:p>
          <a:endParaRPr lang="tr-TR"/>
        </a:p>
      </dgm:t>
    </dgm:pt>
    <dgm:pt modelId="{B4FAD339-E233-4BE4-9311-744EDC1AD210}">
      <dgm:prSet phldrT="[Metin]"/>
      <dgm:spPr/>
      <dgm:t>
        <a:bodyPr/>
        <a:lstStyle/>
        <a:p>
          <a:r>
            <a:rPr lang="tr-TR" dirty="0"/>
            <a:t>Veri Sorumluları Siciline kayıt ve bildirim yükümlülüğüne aykırı hareket edenler hakkında 20.000 Türk Lirasından 1.000.000 Türk Lirasına kadar idari para cezası</a:t>
          </a:r>
        </a:p>
      </dgm:t>
    </dgm:pt>
    <dgm:pt modelId="{98AFA4CA-910E-46E3-948B-97D34BF315CA}" type="parTrans" cxnId="{2B2EA8FC-6B28-4EA1-8182-493C970F8376}">
      <dgm:prSet/>
      <dgm:spPr/>
      <dgm:t>
        <a:bodyPr/>
        <a:lstStyle/>
        <a:p>
          <a:endParaRPr lang="tr-TR"/>
        </a:p>
      </dgm:t>
    </dgm:pt>
    <dgm:pt modelId="{6DC3B522-F20A-494B-B4F0-8C92B93B587D}" type="sibTrans" cxnId="{2B2EA8FC-6B28-4EA1-8182-493C970F8376}">
      <dgm:prSet/>
      <dgm:spPr/>
      <dgm:t>
        <a:bodyPr/>
        <a:lstStyle/>
        <a:p>
          <a:endParaRPr lang="tr-TR"/>
        </a:p>
      </dgm:t>
    </dgm:pt>
    <dgm:pt modelId="{2194BE89-73A9-4EF9-8685-2BE1528D53F6}" type="pres">
      <dgm:prSet presAssocID="{6850B56C-77CB-4C30-A3F2-AF798F3D92BE}" presName="Name0" presStyleCnt="0">
        <dgm:presLayoutVars>
          <dgm:dir/>
          <dgm:resizeHandles val="exact"/>
        </dgm:presLayoutVars>
      </dgm:prSet>
      <dgm:spPr/>
    </dgm:pt>
    <dgm:pt modelId="{940ECD59-CD28-459F-9D3D-C183C44D796B}" type="pres">
      <dgm:prSet presAssocID="{3799D08C-E4B9-4190-A7E2-72628BC212B4}" presName="node" presStyleLbl="node1" presStyleIdx="0" presStyleCnt="4">
        <dgm:presLayoutVars>
          <dgm:bulletEnabled val="1"/>
        </dgm:presLayoutVars>
      </dgm:prSet>
      <dgm:spPr/>
    </dgm:pt>
    <dgm:pt modelId="{9DF37722-5762-474E-9E66-E45DE49875C0}" type="pres">
      <dgm:prSet presAssocID="{636BC0E0-D35D-4287-8E2C-893799E24AB9}" presName="sibTrans" presStyleCnt="0"/>
      <dgm:spPr/>
    </dgm:pt>
    <dgm:pt modelId="{FAC3DE4B-6B1E-4FC0-96F7-6BD873C5DCA7}" type="pres">
      <dgm:prSet presAssocID="{DFC020C6-12D1-417F-942D-9FD6FA1AD336}" presName="node" presStyleLbl="node1" presStyleIdx="1" presStyleCnt="4">
        <dgm:presLayoutVars>
          <dgm:bulletEnabled val="1"/>
        </dgm:presLayoutVars>
      </dgm:prSet>
      <dgm:spPr/>
    </dgm:pt>
    <dgm:pt modelId="{9E2334C4-AE88-4150-90B4-C6500783DDA3}" type="pres">
      <dgm:prSet presAssocID="{703E2F07-2346-4A8E-A91C-AB656EBFCBBE}" presName="sibTrans" presStyleCnt="0"/>
      <dgm:spPr/>
    </dgm:pt>
    <dgm:pt modelId="{3F2AB923-B654-4347-96C9-829A8D28B1B2}" type="pres">
      <dgm:prSet presAssocID="{3A749A8F-8250-42A2-96E2-DF03C379D935}" presName="node" presStyleLbl="node1" presStyleIdx="2" presStyleCnt="4">
        <dgm:presLayoutVars>
          <dgm:bulletEnabled val="1"/>
        </dgm:presLayoutVars>
      </dgm:prSet>
      <dgm:spPr/>
    </dgm:pt>
    <dgm:pt modelId="{B8B6C5B5-0E90-4E59-BC32-C5D323B5FEFB}" type="pres">
      <dgm:prSet presAssocID="{98587624-4B62-4CA5-8B8F-955DF5E56798}" presName="sibTrans" presStyleCnt="0"/>
      <dgm:spPr/>
    </dgm:pt>
    <dgm:pt modelId="{161B9621-248F-4790-BE1C-AFF5DAD600FF}" type="pres">
      <dgm:prSet presAssocID="{B4FAD339-E233-4BE4-9311-744EDC1AD210}" presName="node" presStyleLbl="node1" presStyleIdx="3" presStyleCnt="4">
        <dgm:presLayoutVars>
          <dgm:bulletEnabled val="1"/>
        </dgm:presLayoutVars>
      </dgm:prSet>
      <dgm:spPr/>
    </dgm:pt>
  </dgm:ptLst>
  <dgm:cxnLst>
    <dgm:cxn modelId="{321DE614-FBC6-410C-B13C-8862B6E48AD0}" srcId="{6850B56C-77CB-4C30-A3F2-AF798F3D92BE}" destId="{DFC020C6-12D1-417F-942D-9FD6FA1AD336}" srcOrd="1" destOrd="0" parTransId="{86FC3912-0195-4B6E-AB11-1567143BB423}" sibTransId="{703E2F07-2346-4A8E-A91C-AB656EBFCBBE}"/>
    <dgm:cxn modelId="{DDE59F1F-FDCE-4E8A-A1EB-9C59D044C61F}" type="presOf" srcId="{3A749A8F-8250-42A2-96E2-DF03C379D935}" destId="{3F2AB923-B654-4347-96C9-829A8D28B1B2}" srcOrd="0" destOrd="0" presId="urn:microsoft.com/office/officeart/2005/8/layout/hList6"/>
    <dgm:cxn modelId="{B2CC323A-4727-4C83-907B-D84FECD8CEC3}" type="presOf" srcId="{B4FAD339-E233-4BE4-9311-744EDC1AD210}" destId="{161B9621-248F-4790-BE1C-AFF5DAD600FF}" srcOrd="0" destOrd="0" presId="urn:microsoft.com/office/officeart/2005/8/layout/hList6"/>
    <dgm:cxn modelId="{B0D8716B-206D-408B-9B27-76F47789F1BE}" type="presOf" srcId="{3799D08C-E4B9-4190-A7E2-72628BC212B4}" destId="{940ECD59-CD28-459F-9D3D-C183C44D796B}" srcOrd="0" destOrd="0" presId="urn:microsoft.com/office/officeart/2005/8/layout/hList6"/>
    <dgm:cxn modelId="{89FE524D-E471-446D-B669-281FB9D9CD5A}" type="presOf" srcId="{DFC020C6-12D1-417F-942D-9FD6FA1AD336}" destId="{FAC3DE4B-6B1E-4FC0-96F7-6BD873C5DCA7}" srcOrd="0" destOrd="0" presId="urn:microsoft.com/office/officeart/2005/8/layout/hList6"/>
    <dgm:cxn modelId="{A6003E8A-DA94-46A3-8736-2AE6B7AA9B00}" srcId="{6850B56C-77CB-4C30-A3F2-AF798F3D92BE}" destId="{3A749A8F-8250-42A2-96E2-DF03C379D935}" srcOrd="2" destOrd="0" parTransId="{3D20BFD1-52A0-47C0-9A92-D24E7EEFB910}" sibTransId="{98587624-4B62-4CA5-8B8F-955DF5E56798}"/>
    <dgm:cxn modelId="{E60F259C-3515-46AC-9C89-A642387ACA16}" srcId="{6850B56C-77CB-4C30-A3F2-AF798F3D92BE}" destId="{3799D08C-E4B9-4190-A7E2-72628BC212B4}" srcOrd="0" destOrd="0" parTransId="{4C15BE85-FA0B-4634-ABAD-D0F9575A4AB6}" sibTransId="{636BC0E0-D35D-4287-8E2C-893799E24AB9}"/>
    <dgm:cxn modelId="{6AE0C8C9-9655-4F65-9CBF-F0209675AA0C}" type="presOf" srcId="{6850B56C-77CB-4C30-A3F2-AF798F3D92BE}" destId="{2194BE89-73A9-4EF9-8685-2BE1528D53F6}" srcOrd="0" destOrd="0" presId="urn:microsoft.com/office/officeart/2005/8/layout/hList6"/>
    <dgm:cxn modelId="{2B2EA8FC-6B28-4EA1-8182-493C970F8376}" srcId="{6850B56C-77CB-4C30-A3F2-AF798F3D92BE}" destId="{B4FAD339-E233-4BE4-9311-744EDC1AD210}" srcOrd="3" destOrd="0" parTransId="{98AFA4CA-910E-46E3-948B-97D34BF315CA}" sibTransId="{6DC3B522-F20A-494B-B4F0-8C92B93B587D}"/>
    <dgm:cxn modelId="{B23E5661-4E8E-439D-95D2-2CA3C8FC0D06}" type="presParOf" srcId="{2194BE89-73A9-4EF9-8685-2BE1528D53F6}" destId="{940ECD59-CD28-459F-9D3D-C183C44D796B}" srcOrd="0" destOrd="0" presId="urn:microsoft.com/office/officeart/2005/8/layout/hList6"/>
    <dgm:cxn modelId="{52D36AF2-5117-4EB7-A1BF-CC68DB6CEE43}" type="presParOf" srcId="{2194BE89-73A9-4EF9-8685-2BE1528D53F6}" destId="{9DF37722-5762-474E-9E66-E45DE49875C0}" srcOrd="1" destOrd="0" presId="urn:microsoft.com/office/officeart/2005/8/layout/hList6"/>
    <dgm:cxn modelId="{8D64F64A-5408-4AD6-80F9-552EC0608D2E}" type="presParOf" srcId="{2194BE89-73A9-4EF9-8685-2BE1528D53F6}" destId="{FAC3DE4B-6B1E-4FC0-96F7-6BD873C5DCA7}" srcOrd="2" destOrd="0" presId="urn:microsoft.com/office/officeart/2005/8/layout/hList6"/>
    <dgm:cxn modelId="{239A491E-9117-4043-AD38-BF0A6129D4A5}" type="presParOf" srcId="{2194BE89-73A9-4EF9-8685-2BE1528D53F6}" destId="{9E2334C4-AE88-4150-90B4-C6500783DDA3}" srcOrd="3" destOrd="0" presId="urn:microsoft.com/office/officeart/2005/8/layout/hList6"/>
    <dgm:cxn modelId="{2D8FBBC1-6F92-4870-9964-1A10A430F2A2}" type="presParOf" srcId="{2194BE89-73A9-4EF9-8685-2BE1528D53F6}" destId="{3F2AB923-B654-4347-96C9-829A8D28B1B2}" srcOrd="4" destOrd="0" presId="urn:microsoft.com/office/officeart/2005/8/layout/hList6"/>
    <dgm:cxn modelId="{F4006684-5D46-4436-B480-96231EB752B5}" type="presParOf" srcId="{2194BE89-73A9-4EF9-8685-2BE1528D53F6}" destId="{B8B6C5B5-0E90-4E59-BC32-C5D323B5FEFB}" srcOrd="5" destOrd="0" presId="urn:microsoft.com/office/officeart/2005/8/layout/hList6"/>
    <dgm:cxn modelId="{78BF063F-4578-4842-9184-BFB26A1D3127}" type="presParOf" srcId="{2194BE89-73A9-4EF9-8685-2BE1528D53F6}" destId="{161B9621-248F-4790-BE1C-AFF5DAD600F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AD899-5996-42CF-B6EF-FCEA35C6D4D4}">
      <dsp:nvSpPr>
        <dsp:cNvPr id="0" name=""/>
        <dsp:cNvSpPr/>
      </dsp:nvSpPr>
      <dsp:spPr>
        <a:xfrm>
          <a:off x="3049831" y="1499"/>
          <a:ext cx="1382882" cy="13828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Hukuka ve Dürüstlük Kurallarına Uygun Olma</a:t>
          </a:r>
        </a:p>
      </dsp:txBody>
      <dsp:txXfrm>
        <a:off x="3252349" y="204017"/>
        <a:ext cx="977846" cy="977846"/>
      </dsp:txXfrm>
    </dsp:sp>
    <dsp:sp modelId="{5AA37AE7-06CE-4211-98D9-03CC0C6C6082}">
      <dsp:nvSpPr>
        <dsp:cNvPr id="0" name=""/>
        <dsp:cNvSpPr/>
      </dsp:nvSpPr>
      <dsp:spPr>
        <a:xfrm rot="2160000">
          <a:off x="4388997" y="1063706"/>
          <a:ext cx="367570" cy="466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4399527" y="1124642"/>
        <a:ext cx="257299" cy="280034"/>
      </dsp:txXfrm>
    </dsp:sp>
    <dsp:sp modelId="{271F6843-EFC8-4386-8C2D-5352B0D1AF45}">
      <dsp:nvSpPr>
        <dsp:cNvPr id="0" name=""/>
        <dsp:cNvSpPr/>
      </dsp:nvSpPr>
      <dsp:spPr>
        <a:xfrm>
          <a:off x="4729683" y="1221983"/>
          <a:ext cx="1382882" cy="13828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 Doğru ve Gerektiğinde Güncel Olma</a:t>
          </a:r>
        </a:p>
      </dsp:txBody>
      <dsp:txXfrm>
        <a:off x="4932201" y="1424501"/>
        <a:ext cx="977846" cy="977846"/>
      </dsp:txXfrm>
    </dsp:sp>
    <dsp:sp modelId="{B266342C-273E-4C58-9203-82ECDF5ADCE4}">
      <dsp:nvSpPr>
        <dsp:cNvPr id="0" name=""/>
        <dsp:cNvSpPr/>
      </dsp:nvSpPr>
      <dsp:spPr>
        <a:xfrm rot="6480000">
          <a:off x="4919730" y="2657561"/>
          <a:ext cx="367570" cy="466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rot="10800000">
        <a:off x="4991903" y="2698468"/>
        <a:ext cx="257299" cy="280034"/>
      </dsp:txXfrm>
    </dsp:sp>
    <dsp:sp modelId="{6A2BD803-18E1-4BE5-896C-607F8C8086A2}">
      <dsp:nvSpPr>
        <dsp:cNvPr id="0" name=""/>
        <dsp:cNvSpPr/>
      </dsp:nvSpPr>
      <dsp:spPr>
        <a:xfrm>
          <a:off x="4088036" y="3196767"/>
          <a:ext cx="1382882" cy="13828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 Belirli, Açık ve Meşru Amaçlar İçin İşlenme</a:t>
          </a:r>
        </a:p>
      </dsp:txBody>
      <dsp:txXfrm>
        <a:off x="4290554" y="3399285"/>
        <a:ext cx="977846" cy="977846"/>
      </dsp:txXfrm>
    </dsp:sp>
    <dsp:sp modelId="{9C81B10F-17B5-4D8E-9888-CC981C456AE0}">
      <dsp:nvSpPr>
        <dsp:cNvPr id="0" name=""/>
        <dsp:cNvSpPr/>
      </dsp:nvSpPr>
      <dsp:spPr>
        <a:xfrm rot="10800000">
          <a:off x="3567890" y="3654847"/>
          <a:ext cx="367570" cy="466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rot="10800000">
        <a:off x="3678161" y="3748191"/>
        <a:ext cx="257299" cy="280034"/>
      </dsp:txXfrm>
    </dsp:sp>
    <dsp:sp modelId="{36DB33CB-C1F8-4232-9C05-CEC55E807DC8}">
      <dsp:nvSpPr>
        <dsp:cNvPr id="0" name=""/>
        <dsp:cNvSpPr/>
      </dsp:nvSpPr>
      <dsp:spPr>
        <a:xfrm>
          <a:off x="2011625" y="3196767"/>
          <a:ext cx="1382882" cy="13828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Kişisel Verilerin, İşlendikleri Amaçla Bağlantılı, Sınırlı, Ölçülü Olması</a:t>
          </a:r>
        </a:p>
      </dsp:txBody>
      <dsp:txXfrm>
        <a:off x="2214143" y="3399285"/>
        <a:ext cx="977846" cy="977846"/>
      </dsp:txXfrm>
    </dsp:sp>
    <dsp:sp modelId="{DF4B5B00-0934-42F9-805C-E303003FCEA0}">
      <dsp:nvSpPr>
        <dsp:cNvPr id="0" name=""/>
        <dsp:cNvSpPr/>
      </dsp:nvSpPr>
      <dsp:spPr>
        <a:xfrm rot="15120000">
          <a:off x="2201673" y="2677349"/>
          <a:ext cx="367570" cy="466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rot="10800000">
        <a:off x="2273846" y="2823130"/>
        <a:ext cx="257299" cy="280034"/>
      </dsp:txXfrm>
    </dsp:sp>
    <dsp:sp modelId="{DC111469-EFF2-498A-AF4D-62D7BBA1BA2F}">
      <dsp:nvSpPr>
        <dsp:cNvPr id="0" name=""/>
        <dsp:cNvSpPr/>
      </dsp:nvSpPr>
      <dsp:spPr>
        <a:xfrm>
          <a:off x="1369979" y="1221983"/>
          <a:ext cx="1382882" cy="13828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kern="1200" dirty="0"/>
            <a:t>İlgili Mevzuatta Öngörülen veya İşlendikleri Amaç İçin Gerekli Olan Süre Kadar Muhafaza Edilmesi</a:t>
          </a:r>
        </a:p>
      </dsp:txBody>
      <dsp:txXfrm>
        <a:off x="1572497" y="1424501"/>
        <a:ext cx="977846" cy="977846"/>
      </dsp:txXfrm>
    </dsp:sp>
    <dsp:sp modelId="{18ED9E86-8390-45BC-B32E-960858425B88}">
      <dsp:nvSpPr>
        <dsp:cNvPr id="0" name=""/>
        <dsp:cNvSpPr/>
      </dsp:nvSpPr>
      <dsp:spPr>
        <a:xfrm rot="19440000">
          <a:off x="2709145" y="1075936"/>
          <a:ext cx="367570" cy="466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2719675" y="1201688"/>
        <a:ext cx="257299" cy="280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F4D98-1304-4701-8096-219EE3B914C8}">
      <dsp:nvSpPr>
        <dsp:cNvPr id="0" name=""/>
        <dsp:cNvSpPr/>
      </dsp:nvSpPr>
      <dsp:spPr>
        <a:xfrm>
          <a:off x="-4833213" y="-740723"/>
          <a:ext cx="5756585" cy="5756585"/>
        </a:xfrm>
        <a:prstGeom prst="blockArc">
          <a:avLst>
            <a:gd name="adj1" fmla="val 18900000"/>
            <a:gd name="adj2" fmla="val 2700000"/>
            <a:gd name="adj3" fmla="val 37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301D9-663B-46F9-9184-865543A82893}">
      <dsp:nvSpPr>
        <dsp:cNvPr id="0" name=""/>
        <dsp:cNvSpPr/>
      </dsp:nvSpPr>
      <dsp:spPr>
        <a:xfrm>
          <a:off x="483566" y="234143"/>
          <a:ext cx="6473074" cy="8467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39" tIns="30480" rIns="30480" bIns="30480" numCol="1" spcCol="1270" anchor="ctr" anchorCtr="0">
          <a:noAutofit/>
        </a:bodyPr>
        <a:lstStyle/>
        <a:p>
          <a:pPr marL="0" lvl="0" indent="0" algn="just" defTabSz="533400">
            <a:lnSpc>
              <a:spcPct val="90000"/>
            </a:lnSpc>
            <a:spcBef>
              <a:spcPct val="0"/>
            </a:spcBef>
            <a:spcAft>
              <a:spcPct val="35000"/>
            </a:spcAft>
            <a:buNone/>
          </a:pPr>
          <a:r>
            <a:rPr lang="tr-TR" sz="1200" b="1" u="none" kern="1200" dirty="0">
              <a:solidFill>
                <a:schemeClr val="accent6"/>
              </a:solidFill>
            </a:rPr>
            <a:t>TCK m.135: </a:t>
          </a:r>
          <a:r>
            <a:rPr lang="tr-TR" sz="1200" kern="1200" dirty="0"/>
            <a:t>Hukuka aykırı olarak kişisel verileri kaydeden kimseye </a:t>
          </a:r>
          <a:r>
            <a:rPr lang="tr-TR" sz="1200" u="sng" kern="1200" dirty="0"/>
            <a:t>bir yıldan üç yıla kadar hapis cezası</a:t>
          </a:r>
          <a:r>
            <a:rPr lang="tr-TR" sz="1200" kern="1200" dirty="0"/>
            <a:t> verilir.  Kişisel verinin, kişilerin siyasi, felsefi veya dini görüşlerine, ırki kökenlerine; hukuka aykırı olarak ahlaki eğilimlerine, cinsel yaşamlarına, sağlık durumlarına veya sendikal bağlantılarına ilişkin olması durumunda birinci fıkra uyarınca verilecek ceza yarı oranında artırılır.</a:t>
          </a:r>
        </a:p>
      </dsp:txBody>
      <dsp:txXfrm>
        <a:off x="483566" y="234143"/>
        <a:ext cx="6473074" cy="846746"/>
      </dsp:txXfrm>
    </dsp:sp>
    <dsp:sp modelId="{3CCA4EE5-2A90-4807-9D86-72075CA7FA58}">
      <dsp:nvSpPr>
        <dsp:cNvPr id="0" name=""/>
        <dsp:cNvSpPr/>
      </dsp:nvSpPr>
      <dsp:spPr>
        <a:xfrm>
          <a:off x="72511" y="246461"/>
          <a:ext cx="822109" cy="822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C7741C-AB52-472C-B27A-D88609924C65}">
      <dsp:nvSpPr>
        <dsp:cNvPr id="0" name=""/>
        <dsp:cNvSpPr/>
      </dsp:nvSpPr>
      <dsp:spPr>
        <a:xfrm>
          <a:off x="860633" y="1315374"/>
          <a:ext cx="6096007" cy="657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39" tIns="30480" rIns="30480" bIns="30480" numCol="1" spcCol="1270" anchor="ctr" anchorCtr="0">
          <a:noAutofit/>
        </a:bodyPr>
        <a:lstStyle/>
        <a:p>
          <a:pPr marL="0" lvl="0" indent="0" algn="just" defTabSz="533400">
            <a:lnSpc>
              <a:spcPct val="90000"/>
            </a:lnSpc>
            <a:spcBef>
              <a:spcPct val="0"/>
            </a:spcBef>
            <a:spcAft>
              <a:spcPct val="35000"/>
            </a:spcAft>
            <a:buNone/>
          </a:pPr>
          <a:r>
            <a:rPr lang="tr-TR" sz="1200" b="1" u="none" kern="1200" dirty="0">
              <a:solidFill>
                <a:schemeClr val="accent6"/>
              </a:solidFill>
            </a:rPr>
            <a:t>TCK m.136: </a:t>
          </a:r>
          <a:r>
            <a:rPr lang="tr-TR" sz="1200" kern="1200" dirty="0"/>
            <a:t>Kişisel verileri, hukuka aykırı olarak bir başkasına veren, yayan veya ele geçiren kişi</a:t>
          </a:r>
          <a:r>
            <a:rPr lang="tr-TR" sz="1200" u="none" kern="1200" dirty="0"/>
            <a:t>, </a:t>
          </a:r>
          <a:r>
            <a:rPr lang="tr-TR" sz="1200" u="sng" kern="1200" dirty="0"/>
            <a:t>iki yıldan dört yıla kadar hapis cezası</a:t>
          </a:r>
          <a:r>
            <a:rPr lang="tr-TR" sz="1200" kern="1200" dirty="0"/>
            <a:t> ile cezalandırılır.</a:t>
          </a:r>
        </a:p>
      </dsp:txBody>
      <dsp:txXfrm>
        <a:off x="860633" y="1315374"/>
        <a:ext cx="6096007" cy="657687"/>
      </dsp:txXfrm>
    </dsp:sp>
    <dsp:sp modelId="{5E94452F-AA52-4F9F-AA9A-CA9B3BE84430}">
      <dsp:nvSpPr>
        <dsp:cNvPr id="0" name=""/>
        <dsp:cNvSpPr/>
      </dsp:nvSpPr>
      <dsp:spPr>
        <a:xfrm>
          <a:off x="449578" y="1233163"/>
          <a:ext cx="822109" cy="822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4B488-4735-4225-BCB3-616595E6C952}">
      <dsp:nvSpPr>
        <dsp:cNvPr id="0" name=""/>
        <dsp:cNvSpPr/>
      </dsp:nvSpPr>
      <dsp:spPr>
        <a:xfrm>
          <a:off x="860633" y="2302076"/>
          <a:ext cx="6096007" cy="657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39" tIns="30480" rIns="30480" bIns="30480" numCol="1" spcCol="1270" anchor="ctr" anchorCtr="0">
          <a:noAutofit/>
        </a:bodyPr>
        <a:lstStyle/>
        <a:p>
          <a:pPr marL="0" lvl="0" indent="0" algn="just" defTabSz="533400">
            <a:lnSpc>
              <a:spcPct val="90000"/>
            </a:lnSpc>
            <a:spcBef>
              <a:spcPct val="0"/>
            </a:spcBef>
            <a:spcAft>
              <a:spcPct val="35000"/>
            </a:spcAft>
            <a:buNone/>
          </a:pPr>
          <a:r>
            <a:rPr lang="tr-TR" sz="1200" kern="1200" dirty="0">
              <a:solidFill>
                <a:schemeClr val="accent6"/>
              </a:solidFill>
            </a:rPr>
            <a:t>TCK m.137:</a:t>
          </a:r>
          <a:r>
            <a:rPr lang="tr-TR" sz="1200" kern="1200" dirty="0"/>
            <a:t> Yukarıdaki maddelerde tanımlanan suçların; a) Kamu görevlisi tarafından ve görevinin verdiği yetki kötüye kullanılmak suretiyle, b) Belli bir meslek ve sanatın sağladığı kolaylıktan yararlanmak suretiyle işlenmesi halinde, verilecek ceza yarı oranında artırılır.</a:t>
          </a:r>
        </a:p>
      </dsp:txBody>
      <dsp:txXfrm>
        <a:off x="860633" y="2302076"/>
        <a:ext cx="6096007" cy="657687"/>
      </dsp:txXfrm>
    </dsp:sp>
    <dsp:sp modelId="{40A6B8FC-DFB3-4F3C-960F-09A17DBD0335}">
      <dsp:nvSpPr>
        <dsp:cNvPr id="0" name=""/>
        <dsp:cNvSpPr/>
      </dsp:nvSpPr>
      <dsp:spPr>
        <a:xfrm>
          <a:off x="449578" y="2219865"/>
          <a:ext cx="822109" cy="822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CEA5F-4554-461C-9C83-4053162F5C42}">
      <dsp:nvSpPr>
        <dsp:cNvPr id="0" name=""/>
        <dsp:cNvSpPr/>
      </dsp:nvSpPr>
      <dsp:spPr>
        <a:xfrm>
          <a:off x="483566" y="3288778"/>
          <a:ext cx="6473074" cy="657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039" tIns="30480" rIns="30480" bIns="30480" numCol="1" spcCol="1270" anchor="ctr" anchorCtr="0">
          <a:noAutofit/>
        </a:bodyPr>
        <a:lstStyle/>
        <a:p>
          <a:pPr marL="0" lvl="0" indent="0" algn="just" defTabSz="533400">
            <a:lnSpc>
              <a:spcPct val="90000"/>
            </a:lnSpc>
            <a:spcBef>
              <a:spcPct val="0"/>
            </a:spcBef>
            <a:spcAft>
              <a:spcPct val="35000"/>
            </a:spcAft>
            <a:buNone/>
          </a:pPr>
          <a:r>
            <a:rPr lang="tr-TR" sz="1200" b="1" u="none" kern="1200" dirty="0">
              <a:solidFill>
                <a:schemeClr val="accent6"/>
              </a:solidFill>
            </a:rPr>
            <a:t>TCK m.138: </a:t>
          </a:r>
          <a:r>
            <a:rPr lang="tr-TR" sz="1200" kern="1200" dirty="0"/>
            <a:t>Kanunların belirlediği sürelerin geçmiş olmasına karşın verileri sistem içinde yok etmekle yükümlü olanlara görevlerini yerine getirmediklerinde </a:t>
          </a:r>
          <a:r>
            <a:rPr lang="tr-TR" sz="1200" u="sng" kern="1200" dirty="0"/>
            <a:t>bir yıldan iki yıla kadar hapis cezası</a:t>
          </a:r>
          <a:r>
            <a:rPr lang="tr-TR" sz="1200" kern="1200" dirty="0"/>
            <a:t> verilir.</a:t>
          </a:r>
        </a:p>
      </dsp:txBody>
      <dsp:txXfrm>
        <a:off x="483566" y="3288778"/>
        <a:ext cx="6473074" cy="657687"/>
      </dsp:txXfrm>
    </dsp:sp>
    <dsp:sp modelId="{4B82EC5B-335C-4CF0-9EC8-4AF2FF29A318}">
      <dsp:nvSpPr>
        <dsp:cNvPr id="0" name=""/>
        <dsp:cNvSpPr/>
      </dsp:nvSpPr>
      <dsp:spPr>
        <a:xfrm>
          <a:off x="72511" y="3206567"/>
          <a:ext cx="822109" cy="822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ECD59-CD28-459F-9D3D-C183C44D796B}">
      <dsp:nvSpPr>
        <dsp:cNvPr id="0" name=""/>
        <dsp:cNvSpPr/>
      </dsp:nvSpPr>
      <dsp:spPr>
        <a:xfrm rot="16200000">
          <a:off x="-1306259" y="1307951"/>
          <a:ext cx="4275740" cy="165983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4384" bIns="0" numCol="1" spcCol="1270" anchor="ctr" anchorCtr="0">
          <a:noAutofit/>
        </a:bodyPr>
        <a:lstStyle/>
        <a:p>
          <a:pPr marL="0" lvl="0" indent="0" algn="ctr" defTabSz="666750">
            <a:lnSpc>
              <a:spcPct val="90000"/>
            </a:lnSpc>
            <a:spcBef>
              <a:spcPct val="0"/>
            </a:spcBef>
            <a:spcAft>
              <a:spcPct val="35000"/>
            </a:spcAft>
            <a:buNone/>
          </a:pPr>
          <a:r>
            <a:rPr lang="tr-TR" sz="1500" kern="1200" dirty="0"/>
            <a:t>Aydınlatma yükümlülüğünü yerine getirmeyenler hakkında 5.000 Türk Lirasından 100.000 Türk Lirasına kadar idari para cezası</a:t>
          </a:r>
        </a:p>
      </dsp:txBody>
      <dsp:txXfrm rot="5400000">
        <a:off x="1692" y="855148"/>
        <a:ext cx="1659837" cy="2565444"/>
      </dsp:txXfrm>
    </dsp:sp>
    <dsp:sp modelId="{FAC3DE4B-6B1E-4FC0-96F7-6BD873C5DCA7}">
      <dsp:nvSpPr>
        <dsp:cNvPr id="0" name=""/>
        <dsp:cNvSpPr/>
      </dsp:nvSpPr>
      <dsp:spPr>
        <a:xfrm rot="16200000">
          <a:off x="478065" y="1307951"/>
          <a:ext cx="4275740" cy="165983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4384" bIns="0" numCol="1" spcCol="1270" anchor="ctr" anchorCtr="0">
          <a:noAutofit/>
        </a:bodyPr>
        <a:lstStyle/>
        <a:p>
          <a:pPr marL="0" lvl="0" indent="0" algn="ctr" defTabSz="666750">
            <a:lnSpc>
              <a:spcPct val="90000"/>
            </a:lnSpc>
            <a:spcBef>
              <a:spcPct val="0"/>
            </a:spcBef>
            <a:spcAft>
              <a:spcPct val="35000"/>
            </a:spcAft>
            <a:buNone/>
          </a:pPr>
          <a:r>
            <a:rPr lang="tr-TR" sz="1500" kern="1200" dirty="0"/>
            <a:t>Veri güvenliğine ilişkin yükümlülükleri yerine getirmeyenler hakkında 15.000 Türk Lirasından 1.000.000 Türk Lirasına kadar idari para cezası (KVKK m.12 ye aykırılık)</a:t>
          </a:r>
        </a:p>
      </dsp:txBody>
      <dsp:txXfrm rot="5400000">
        <a:off x="1786016" y="855148"/>
        <a:ext cx="1659837" cy="2565444"/>
      </dsp:txXfrm>
    </dsp:sp>
    <dsp:sp modelId="{3F2AB923-B654-4347-96C9-829A8D28B1B2}">
      <dsp:nvSpPr>
        <dsp:cNvPr id="0" name=""/>
        <dsp:cNvSpPr/>
      </dsp:nvSpPr>
      <dsp:spPr>
        <a:xfrm rot="16200000">
          <a:off x="2262389" y="1307951"/>
          <a:ext cx="4275740" cy="165983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4384" bIns="0" numCol="1" spcCol="1270" anchor="ctr" anchorCtr="0">
          <a:noAutofit/>
        </a:bodyPr>
        <a:lstStyle/>
        <a:p>
          <a:pPr marL="0" lvl="0" indent="0" algn="ctr" defTabSz="666750">
            <a:lnSpc>
              <a:spcPct val="90000"/>
            </a:lnSpc>
            <a:spcBef>
              <a:spcPct val="0"/>
            </a:spcBef>
            <a:spcAft>
              <a:spcPct val="35000"/>
            </a:spcAft>
            <a:buNone/>
          </a:pPr>
          <a:r>
            <a:rPr lang="tr-TR" sz="1500" kern="1200" dirty="0"/>
            <a:t>Kurul tarafından verilen kararları yerine getirmeyenler hakkında 25.000 Türk Lirasından 1.000.000 Türk Lirasına kadar idari para cezası</a:t>
          </a:r>
        </a:p>
      </dsp:txBody>
      <dsp:txXfrm rot="5400000">
        <a:off x="3570340" y="855148"/>
        <a:ext cx="1659837" cy="2565444"/>
      </dsp:txXfrm>
    </dsp:sp>
    <dsp:sp modelId="{161B9621-248F-4790-BE1C-AFF5DAD600FF}">
      <dsp:nvSpPr>
        <dsp:cNvPr id="0" name=""/>
        <dsp:cNvSpPr/>
      </dsp:nvSpPr>
      <dsp:spPr>
        <a:xfrm rot="16200000">
          <a:off x="4046714" y="1307951"/>
          <a:ext cx="4275740" cy="165983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4384" bIns="0" numCol="1" spcCol="1270" anchor="ctr" anchorCtr="0">
          <a:noAutofit/>
        </a:bodyPr>
        <a:lstStyle/>
        <a:p>
          <a:pPr marL="0" lvl="0" indent="0" algn="ctr" defTabSz="666750">
            <a:lnSpc>
              <a:spcPct val="90000"/>
            </a:lnSpc>
            <a:spcBef>
              <a:spcPct val="0"/>
            </a:spcBef>
            <a:spcAft>
              <a:spcPct val="35000"/>
            </a:spcAft>
            <a:buNone/>
          </a:pPr>
          <a:r>
            <a:rPr lang="tr-TR" sz="1500" kern="1200" dirty="0"/>
            <a:t>Veri Sorumluları Siciline kayıt ve bildirim yükümlülüğüne aykırı hareket edenler hakkında 20.000 Türk Lirasından 1.000.000 Türk Lirasına kadar idari para cezası</a:t>
          </a:r>
        </a:p>
      </dsp:txBody>
      <dsp:txXfrm rot="5400000">
        <a:off x="5354665" y="855148"/>
        <a:ext cx="1659837" cy="25654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C18A7-7F65-40B9-8907-D94E5D28D55E}" type="datetimeFigureOut">
              <a:rPr lang="tr-TR" smtClean="0"/>
              <a:t>21.11.2020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0A3A7E-C54E-4BE2-BB69-B7C6B7100B5B}" type="slidenum">
              <a:rPr lang="tr-TR" smtClean="0"/>
              <a:t>‹#›</a:t>
            </a:fld>
            <a:endParaRPr lang="tr-TR"/>
          </a:p>
        </p:txBody>
      </p:sp>
    </p:spTree>
    <p:extLst>
      <p:ext uri="{BB962C8B-B14F-4D97-AF65-F5344CB8AC3E}">
        <p14:creationId xmlns:p14="http://schemas.microsoft.com/office/powerpoint/2010/main" val="351983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2207360"/>
            <a:ext cx="7772400" cy="76352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34130" y="4039820"/>
            <a:ext cx="6400800" cy="106893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2207360"/>
            <a:ext cx="7772400" cy="76352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34130" y="4039820"/>
            <a:ext cx="6400800" cy="106893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12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527605"/>
            <a:ext cx="8229600" cy="610820"/>
          </a:xfrm>
        </p:spPr>
        <p:txBody>
          <a:bodyPr>
            <a:normAutofit/>
          </a:bodyPr>
          <a:lstStyle>
            <a:lvl1pPr algn="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54374" y="1443835"/>
            <a:ext cx="7482545" cy="458115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59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00B0F0"/>
                </a:solidFill>
              </a:defRPr>
            </a:lvl1pPr>
          </a:lstStyle>
          <a:p>
            <a:r>
              <a:rPr lang="en-US" dirty="0"/>
              <a:t>Click to edit Master title style</a:t>
            </a:r>
          </a:p>
        </p:txBody>
      </p:sp>
      <p:sp>
        <p:nvSpPr>
          <p:cNvPr id="3" name="Content Placeholder 2"/>
          <p:cNvSpPr>
            <a:spLocks noGrp="1"/>
          </p:cNvSpPr>
          <p:nvPr>
            <p:ph idx="1"/>
          </p:nvPr>
        </p:nvSpPr>
        <p:spPr>
          <a:xfrm>
            <a:off x="1823310" y="1443835"/>
            <a:ext cx="7016195" cy="427574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9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10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91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6010" y="527605"/>
            <a:ext cx="6244435" cy="532180"/>
          </a:xfrm>
        </p:spPr>
        <p:txBody>
          <a:bodyPr>
            <a:normAutofit/>
          </a:bodyPr>
          <a:lstStyle>
            <a:lvl1pPr algn="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01671" y="1596540"/>
            <a:ext cx="3817624" cy="639762"/>
          </a:xfrm>
        </p:spPr>
        <p:txBody>
          <a:bodyPr anchor="b"/>
          <a:lstStyle>
            <a:lvl1pPr marL="0" indent="0">
              <a:buNone/>
              <a:defRPr sz="2400" b="1"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1" y="2226403"/>
            <a:ext cx="3817624"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5" y="1596540"/>
            <a:ext cx="3970330"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5" y="2226403"/>
            <a:ext cx="397033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48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05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527605"/>
            <a:ext cx="8229600" cy="610820"/>
          </a:xfrm>
        </p:spPr>
        <p:txBody>
          <a:bodyPr>
            <a:normAutofit/>
          </a:bodyPr>
          <a:lstStyle>
            <a:lvl1pPr algn="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54374" y="1443835"/>
            <a:ext cx="7482545" cy="458115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232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17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62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469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993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2207360"/>
            <a:ext cx="7772400" cy="76352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34130" y="4039820"/>
            <a:ext cx="6400800" cy="106893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61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527605"/>
            <a:ext cx="8229600" cy="610820"/>
          </a:xfrm>
        </p:spPr>
        <p:txBody>
          <a:bodyPr>
            <a:normAutofit/>
          </a:bodyPr>
          <a:lstStyle>
            <a:lvl1pPr algn="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54374" y="1443835"/>
            <a:ext cx="7482545" cy="458115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43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00B0F0"/>
                </a:solidFill>
              </a:defRPr>
            </a:lvl1pPr>
          </a:lstStyle>
          <a:p>
            <a:r>
              <a:rPr lang="en-US" dirty="0"/>
              <a:t>Click to edit Master title style</a:t>
            </a:r>
          </a:p>
        </p:txBody>
      </p:sp>
      <p:sp>
        <p:nvSpPr>
          <p:cNvPr id="3" name="Content Placeholder 2"/>
          <p:cNvSpPr>
            <a:spLocks noGrp="1"/>
          </p:cNvSpPr>
          <p:nvPr>
            <p:ph idx="1"/>
          </p:nvPr>
        </p:nvSpPr>
        <p:spPr>
          <a:xfrm>
            <a:off x="1823310" y="1443835"/>
            <a:ext cx="7016195" cy="427574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290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501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34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00B0F0"/>
                </a:solidFill>
              </a:defRPr>
            </a:lvl1pPr>
          </a:lstStyle>
          <a:p>
            <a:r>
              <a:rPr lang="en-US" dirty="0"/>
              <a:t>Click to edit Master title style</a:t>
            </a:r>
          </a:p>
        </p:txBody>
      </p:sp>
      <p:sp>
        <p:nvSpPr>
          <p:cNvPr id="3" name="Content Placeholder 2"/>
          <p:cNvSpPr>
            <a:spLocks noGrp="1"/>
          </p:cNvSpPr>
          <p:nvPr>
            <p:ph idx="1"/>
          </p:nvPr>
        </p:nvSpPr>
        <p:spPr>
          <a:xfrm>
            <a:off x="1823310" y="1443835"/>
            <a:ext cx="7016195" cy="427574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6010" y="527605"/>
            <a:ext cx="6244435" cy="532180"/>
          </a:xfrm>
        </p:spPr>
        <p:txBody>
          <a:bodyPr>
            <a:normAutofit/>
          </a:bodyPr>
          <a:lstStyle>
            <a:lvl1pPr algn="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01671" y="1596540"/>
            <a:ext cx="3817624" cy="639762"/>
          </a:xfrm>
        </p:spPr>
        <p:txBody>
          <a:bodyPr anchor="b"/>
          <a:lstStyle>
            <a:lvl1pPr marL="0" indent="0">
              <a:buNone/>
              <a:defRPr sz="2400" b="1"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1" y="2226403"/>
            <a:ext cx="3817624"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5" y="1596540"/>
            <a:ext cx="3970330"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5" y="2226403"/>
            <a:ext cx="397033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1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90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773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994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118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114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79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6010" y="527605"/>
            <a:ext cx="6244435" cy="532180"/>
          </a:xfrm>
        </p:spPr>
        <p:txBody>
          <a:bodyPr>
            <a:normAutofit/>
          </a:bodyPr>
          <a:lstStyle>
            <a:lvl1pPr algn="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01671" y="1596540"/>
            <a:ext cx="3817624" cy="639762"/>
          </a:xfrm>
        </p:spPr>
        <p:txBody>
          <a:bodyPr anchor="b"/>
          <a:lstStyle>
            <a:lvl1pPr marL="0" indent="0">
              <a:buNone/>
              <a:defRPr sz="2400" b="1"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1" y="2226403"/>
            <a:ext cx="3817624"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5" y="1596540"/>
            <a:ext cx="3970330"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5" y="2226403"/>
            <a:ext cx="397033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279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11/21/2020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466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6125"/>
                    </a14:imgEffect>
                    <a14:imgEffect>
                      <a14:saturation sat="2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dirty="0"/>
              <a:t>KİŞİSEL VERİLERİN KORUNMASI KANUNU</a:t>
            </a:r>
            <a:br>
              <a:rPr lang="tr-TR" dirty="0"/>
            </a:br>
            <a:endParaRPr lang="en-US" dirty="0"/>
          </a:p>
        </p:txBody>
      </p:sp>
      <p:sp>
        <p:nvSpPr>
          <p:cNvPr id="3" name="Alt Başlık 2"/>
          <p:cNvSpPr>
            <a:spLocks noGrp="1"/>
          </p:cNvSpPr>
          <p:nvPr>
            <p:ph type="subTitle" idx="1"/>
          </p:nvPr>
        </p:nvSpPr>
        <p:spPr>
          <a:xfrm>
            <a:off x="2434130" y="5414165"/>
            <a:ext cx="6400800" cy="305410"/>
          </a:xfrm>
        </p:spPr>
        <p:txBody>
          <a:bodyPr>
            <a:noAutofit/>
          </a:bodyPr>
          <a:lstStyle/>
          <a:p>
            <a:r>
              <a:rPr lang="tr-TR" sz="1600" dirty="0">
                <a:solidFill>
                  <a:srgbClr val="FFFF00"/>
                </a:solidFill>
              </a:rPr>
              <a:t>Hazırlayan: Av. Onur ÖZDİKER</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Suç ve Kabahatler</a:t>
            </a:r>
          </a:p>
        </p:txBody>
      </p:sp>
      <p:sp>
        <p:nvSpPr>
          <p:cNvPr id="3" name="İçerik Yer Tutucusu 2"/>
          <p:cNvSpPr>
            <a:spLocks noGrp="1"/>
          </p:cNvSpPr>
          <p:nvPr>
            <p:ph idx="1"/>
          </p:nvPr>
        </p:nvSpPr>
        <p:spPr>
          <a:xfrm>
            <a:off x="601670" y="1596540"/>
            <a:ext cx="7787955" cy="4886560"/>
          </a:xfrm>
        </p:spPr>
        <p:txBody>
          <a:bodyPr>
            <a:normAutofit/>
          </a:bodyPr>
          <a:lstStyle/>
          <a:p>
            <a:pPr marL="0" indent="0" algn="just">
              <a:buNone/>
            </a:pPr>
            <a:r>
              <a:rPr lang="tr-TR" sz="2400" dirty="0"/>
              <a:t>Kanunda 17 ve 18. maddelerde kişisel verilerin hukuka aykırı olarak işlenmesine ilişkin 5237 sayılı Türk Ceza Kanunu’nun (TCK) 135 ila 140. maddeleri arasında yer alan hapis cezası yaptırımlarının uygulanması öngörülmüştür. Kanunda düzenlenen aydınlatma, veri güvenliği, Kurul kararlarının yerine getirilmemesi ve veri sorumluları siciline kayıt yükümlülüklerinin yerine getirilmemesi hallerinin ise kabahatler kapsamında değerlendirildiği ve dolayısıyla idari para cezası müeyyidesine bağlandığı ilgili madde gerekçesinde belirtilmiştir.</a:t>
            </a:r>
          </a:p>
          <a:p>
            <a:endParaRPr lang="tr-TR" dirty="0"/>
          </a:p>
        </p:txBody>
      </p:sp>
    </p:spTree>
    <p:extLst>
      <p:ext uri="{BB962C8B-B14F-4D97-AF65-F5344CB8AC3E}">
        <p14:creationId xmlns:p14="http://schemas.microsoft.com/office/powerpoint/2010/main" val="118826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tr-TR" dirty="0">
                <a:solidFill>
                  <a:srgbClr val="0070C0"/>
                </a:solidFill>
              </a:rPr>
            </a:br>
            <a:r>
              <a:rPr lang="tr-TR" u="sng" dirty="0">
                <a:solidFill>
                  <a:schemeClr val="tx2">
                    <a:lumMod val="75000"/>
                  </a:schemeClr>
                </a:solidFill>
              </a:rPr>
              <a:t>Suçlar (KVKK m.17):</a:t>
            </a:r>
            <a:endParaRPr lang="en-US" u="sng" dirty="0">
              <a:solidFill>
                <a:schemeClr val="tx2">
                  <a:lumMod val="75000"/>
                </a:schemeClr>
              </a:solidFill>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281547605"/>
              </p:ext>
            </p:extLst>
          </p:nvPr>
        </p:nvGraphicFramePr>
        <p:xfrm>
          <a:off x="1824038" y="1444625"/>
          <a:ext cx="7015162" cy="427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05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r"/>
            <a:r>
              <a:rPr lang="tr-TR" dirty="0">
                <a:solidFill>
                  <a:schemeClr val="bg1"/>
                </a:solidFill>
              </a:rPr>
              <a:t>Kabahatler (KVKK m.18)</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94043987"/>
              </p:ext>
            </p:extLst>
          </p:nvPr>
        </p:nvGraphicFramePr>
        <p:xfrm>
          <a:off x="1212490" y="1443835"/>
          <a:ext cx="7016195" cy="427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13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257" y="1444625"/>
            <a:ext cx="7170663" cy="5196035"/>
          </a:xfrm>
        </p:spPr>
      </p:pic>
    </p:spTree>
    <p:extLst>
      <p:ext uri="{BB962C8B-B14F-4D97-AF65-F5344CB8AC3E}">
        <p14:creationId xmlns:p14="http://schemas.microsoft.com/office/powerpoint/2010/main" val="104472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17900" y="527605"/>
            <a:ext cx="7321605" cy="684885"/>
          </a:xfrm>
        </p:spPr>
        <p:txBody>
          <a:bodyPr>
            <a:noAutofit/>
          </a:bodyPr>
          <a:lstStyle/>
          <a:p>
            <a:r>
              <a:rPr lang="tr-TR" sz="2600" dirty="0">
                <a:solidFill>
                  <a:schemeClr val="bg1"/>
                </a:solidFill>
              </a:rPr>
              <a:t>Kanun Kapsamındaki Tam İstisna Halleri Nelerdir? </a:t>
            </a:r>
          </a:p>
        </p:txBody>
      </p:sp>
      <p:sp>
        <p:nvSpPr>
          <p:cNvPr id="3" name="İçerik Yer Tutucusu 2"/>
          <p:cNvSpPr>
            <a:spLocks noGrp="1"/>
          </p:cNvSpPr>
          <p:nvPr>
            <p:ph idx="1"/>
          </p:nvPr>
        </p:nvSpPr>
        <p:spPr>
          <a:xfrm>
            <a:off x="296260" y="1443834"/>
            <a:ext cx="8543246" cy="5039265"/>
          </a:xfrm>
        </p:spPr>
        <p:txBody>
          <a:bodyPr>
            <a:normAutofit fontScale="70000" lnSpcReduction="20000"/>
          </a:bodyPr>
          <a:lstStyle/>
          <a:p>
            <a:r>
              <a:rPr lang="tr-TR" dirty="0"/>
              <a:t>Aşağıda belirtilen durumlarda Kanun hükümleri uygulanmayacaktır;</a:t>
            </a:r>
          </a:p>
          <a:p>
            <a:endParaRPr lang="tr-TR" dirty="0"/>
          </a:p>
          <a:p>
            <a:pPr algn="just"/>
            <a:r>
              <a:rPr lang="tr-TR" dirty="0"/>
              <a:t>Kişisel verilerin, üçüncü kişilere verilmemek ve veri güvenliğine ilişkin yükümlülüklere uyulmak kaydıyla, gerçek kişiler tarafından tamamen kendisiyle veya aynı konutta yaşayan aile fertleriyle ilgili faaliyetler kapsamında işlenmesi,</a:t>
            </a:r>
          </a:p>
          <a:p>
            <a:pPr algn="just"/>
            <a:r>
              <a:rPr lang="tr-TR" dirty="0"/>
              <a:t>Kişisel verilerin resmi istatistik ile anonim hâle getirilmek suretiyle araştırma, planlama ve istatistik gibi amaçlarla işlenmesi, (TUİK vb. kurumlar)</a:t>
            </a:r>
          </a:p>
          <a:p>
            <a:pPr algn="just"/>
            <a:r>
              <a:rPr lang="tr-TR" dirty="0"/>
              <a:t>Kişisel verilerin millî savunmayı, millî güvenliği, kamu güvenliğini, kamu düzenini, ekonomik güvenliği, özel hayatın gizliliğini veya kişilik haklarını ihlal etmemek ya da suç teşkil etmemek kaydıyla, sanat, tarih, edebiyat veya bilimsel amaçlarla ya da ifade özgürlüğü kapsamında işlenmesi,</a:t>
            </a:r>
          </a:p>
          <a:p>
            <a:pPr algn="just"/>
            <a:r>
              <a:rPr lang="tr-TR" dirty="0"/>
              <a:t>Kişisel verilerin millî savunmayı, millî güvenliği, kamu güvenliğini, kamu düzenini veya ekonomik güvenliği sağlamaya yönelik olarak kanunla görev ve yetki verilmiş kamu kurum ve kuruluşları tarafından yürütülen önleyici, koruyucu ve </a:t>
            </a:r>
            <a:r>
              <a:rPr lang="tr-TR" dirty="0" err="1"/>
              <a:t>istihbari</a:t>
            </a:r>
            <a:r>
              <a:rPr lang="tr-TR" dirty="0"/>
              <a:t> faaliyetler kapsamında işlenmesi,</a:t>
            </a:r>
          </a:p>
          <a:p>
            <a:pPr algn="just"/>
            <a:r>
              <a:rPr lang="tr-TR" dirty="0"/>
              <a:t>Kişisel verilerin soruşturma, kovuşturma, yargılama veya infaz işlemlerine ilişkin olarak yargı makamları veya infaz mercileri tarafından işlenmesi.</a:t>
            </a:r>
          </a:p>
        </p:txBody>
      </p:sp>
    </p:spTree>
    <p:extLst>
      <p:ext uri="{BB962C8B-B14F-4D97-AF65-F5344CB8AC3E}">
        <p14:creationId xmlns:p14="http://schemas.microsoft.com/office/powerpoint/2010/main" val="254422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tr-TR" sz="3000" dirty="0">
                <a:solidFill>
                  <a:srgbClr val="0070C0"/>
                </a:solidFill>
              </a:rPr>
              <a:t>General Data </a:t>
            </a:r>
            <a:r>
              <a:rPr lang="tr-TR" sz="3000" dirty="0" err="1">
                <a:solidFill>
                  <a:srgbClr val="0070C0"/>
                </a:solidFill>
              </a:rPr>
              <a:t>Protection</a:t>
            </a:r>
            <a:r>
              <a:rPr lang="tr-TR" sz="3000" dirty="0">
                <a:solidFill>
                  <a:srgbClr val="0070C0"/>
                </a:solidFill>
              </a:rPr>
              <a:t> </a:t>
            </a:r>
            <a:r>
              <a:rPr lang="tr-TR" sz="3000" dirty="0" err="1">
                <a:solidFill>
                  <a:srgbClr val="0070C0"/>
                </a:solidFill>
              </a:rPr>
              <a:t>Regulation</a:t>
            </a:r>
            <a:r>
              <a:rPr lang="tr-TR" sz="3000" dirty="0">
                <a:solidFill>
                  <a:srgbClr val="0070C0"/>
                </a:solidFill>
              </a:rPr>
              <a:t> (GDPR)</a:t>
            </a:r>
            <a:endParaRPr lang="en-US" sz="3000" dirty="0">
              <a:solidFill>
                <a:srgbClr val="0070C0"/>
              </a:solidFill>
            </a:endParaRPr>
          </a:p>
        </p:txBody>
      </p:sp>
      <p:sp>
        <p:nvSpPr>
          <p:cNvPr id="5" name="Content Placeholder 4"/>
          <p:cNvSpPr>
            <a:spLocks noGrp="1"/>
          </p:cNvSpPr>
          <p:nvPr>
            <p:ph idx="1"/>
          </p:nvPr>
        </p:nvSpPr>
        <p:spPr>
          <a:xfrm>
            <a:off x="1212490" y="1443835"/>
            <a:ext cx="7482545" cy="4581150"/>
          </a:xfrm>
        </p:spPr>
        <p:txBody>
          <a:bodyPr>
            <a:normAutofit lnSpcReduction="10000"/>
          </a:bodyPr>
          <a:lstStyle/>
          <a:p>
            <a:pPr marL="0" indent="0" algn="just">
              <a:buNone/>
            </a:pPr>
            <a:r>
              <a:rPr lang="tr-TR" sz="2000" dirty="0"/>
              <a:t>Avrupa Parlamentosu ve Konseyinin 1995/46 AT sayılı Kişisel Verilerin İşlenmesi Sırasında Gerçek Kişilerin Korunması ve Serbest Veri Trafiğine İlişkin Yönergesi ile Avrupa Birliği çapında kişisel verilerin korunması amaçlanmıştır. Bu sayede kişisel verilerin işlenmesi sırasında mahremiyetin korunması amaçlanmış olup kişisel verilerin dolaşımı düzenlenmiştir. Özellikle bilgi toplumunun ve hizmet sektörünün gelişimini kolaylaştırmak amacıyla yapılan bu düzenleme hızla gelişen teknoloji karşısında yetersiz kalmıştır. Bilhassa Bulut (</a:t>
            </a:r>
            <a:r>
              <a:rPr lang="tr-TR" sz="2000" dirty="0" err="1"/>
              <a:t>Cloud</a:t>
            </a:r>
            <a:r>
              <a:rPr lang="tr-TR" sz="2000" dirty="0"/>
              <a:t>) teknolojilerinde son yıllarda yaşanan gelişmeler karşısında yeni düzenlemelere gereksinim olduğu aşikârdır. Söz konusu ihtiyaçlar neticesinde AB veri koruma kurallarında köklü bir reform içeren “Genel Veri Koruma Tüzüğü (General Data </a:t>
            </a:r>
            <a:r>
              <a:rPr lang="tr-TR" sz="2000" dirty="0" err="1"/>
              <a:t>Protection</a:t>
            </a:r>
            <a:r>
              <a:rPr lang="tr-TR" sz="2000" dirty="0"/>
              <a:t> </a:t>
            </a:r>
            <a:r>
              <a:rPr lang="tr-TR" sz="2000" dirty="0" err="1"/>
              <a:t>Regulation</a:t>
            </a:r>
            <a:r>
              <a:rPr lang="tr-TR" sz="2000" dirty="0"/>
              <a:t>–GDPR)” Avrupa Parlamentosu tarafından 14 Nisan 2016 tarihinde onaylanmıştır. </a:t>
            </a:r>
            <a:r>
              <a:rPr lang="tr-TR" sz="2000" dirty="0" err="1"/>
              <a:t>GDPR’ın</a:t>
            </a:r>
            <a:r>
              <a:rPr lang="tr-TR" sz="2000" dirty="0"/>
              <a:t> yürürlük tarihi ise 25 Mayıs 2018 olarak kabul edilmiştir.</a:t>
            </a:r>
          </a:p>
          <a:p>
            <a:pPr marL="0" indent="0" algn="just">
              <a:buNone/>
            </a:pPr>
            <a:r>
              <a:rPr lang="tr-TR" sz="2000" dirty="0"/>
              <a:t> </a:t>
            </a:r>
            <a:endParaRPr lang="en-US" sz="2000" dirty="0"/>
          </a:p>
        </p:txBody>
      </p:sp>
    </p:spTree>
    <p:extLst>
      <p:ext uri="{BB962C8B-B14F-4D97-AF65-F5344CB8AC3E}">
        <p14:creationId xmlns:p14="http://schemas.microsoft.com/office/powerpoint/2010/main" val="202967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GDPR Tarafından Getirilen Temel Değişiklikler Nelerdir?</a:t>
            </a:r>
          </a:p>
        </p:txBody>
      </p:sp>
      <p:sp>
        <p:nvSpPr>
          <p:cNvPr id="3" name="İçerik Yer Tutucusu 2"/>
          <p:cNvSpPr>
            <a:spLocks noGrp="1"/>
          </p:cNvSpPr>
          <p:nvPr>
            <p:ph idx="1"/>
          </p:nvPr>
        </p:nvSpPr>
        <p:spPr/>
        <p:txBody>
          <a:bodyPr>
            <a:normAutofit/>
          </a:bodyPr>
          <a:lstStyle/>
          <a:p>
            <a:pPr algn="just"/>
            <a:r>
              <a:rPr lang="tr-TR" sz="1800" dirty="0"/>
              <a:t>Kişisel verilerin ve veri sahiplerinin daha etkin korunması, </a:t>
            </a:r>
          </a:p>
          <a:p>
            <a:pPr algn="just"/>
            <a:r>
              <a:rPr lang="tr-TR" sz="1800" dirty="0"/>
              <a:t>Veri işleyenler ile veri kontrolörlerinin artırılmış sorumlulukları, </a:t>
            </a:r>
          </a:p>
          <a:p>
            <a:pPr algn="just"/>
            <a:r>
              <a:rPr lang="tr-TR" sz="1800" dirty="0"/>
              <a:t>Uygulanma alanı bakımından daha güçlü düzenlemelere sahip olmasını amaçlamaktadır.</a:t>
            </a:r>
          </a:p>
          <a:p>
            <a:pPr algn="just"/>
            <a:r>
              <a:rPr lang="tr-TR" sz="1800" b="1" u="sng" dirty="0"/>
              <a:t>Uyumlaştırma:</a:t>
            </a:r>
            <a:r>
              <a:rPr lang="tr-TR" sz="1800" dirty="0"/>
              <a:t> GDPR bir düzenleme olarak değil de tüzük olarak yayınlanmıştır. Bunun farkı şudur; tüzükler, üye ülkelerde doğrudan uygulanma kabiliyetine sahiptir. Herhangi bir iç hukuk düzenlemesi yapılmasını gerektirmez. Direktifler ise elde edilmesi beklenen temel hedefleri ortaya koyar ancak söz konusu hedeflere ulaşılmasına ilişkin yöntemleri üye devletlerin kendi iç hukuklarına bırakırlar. Düzenleme değil de tüzük olarak yayınlanmasında ki amaç üye ülkelerin iç hukuk düzenlemelerinden kaynaklanan farklılıkları ortadan kaldırmak ve standart bir korumayı sağlamaktır. Avrupa Birliği’nin bu konudaki iradesi birçok kez "tek kıta, tek kanun" (</a:t>
            </a:r>
            <a:r>
              <a:rPr lang="tr-TR" sz="1800" dirty="0" err="1"/>
              <a:t>one</a:t>
            </a:r>
            <a:r>
              <a:rPr lang="tr-TR" sz="1800" dirty="0"/>
              <a:t> </a:t>
            </a:r>
            <a:r>
              <a:rPr lang="tr-TR" sz="1800" dirty="0" err="1"/>
              <a:t>continent</a:t>
            </a:r>
            <a:r>
              <a:rPr lang="tr-TR" sz="1800" dirty="0"/>
              <a:t>, </a:t>
            </a:r>
            <a:r>
              <a:rPr lang="tr-TR" sz="1800" dirty="0" err="1"/>
              <a:t>one</a:t>
            </a:r>
            <a:r>
              <a:rPr lang="tr-TR" sz="1800" dirty="0"/>
              <a:t> </a:t>
            </a:r>
            <a:r>
              <a:rPr lang="tr-TR" sz="1800" dirty="0" err="1"/>
              <a:t>law</a:t>
            </a:r>
            <a:r>
              <a:rPr lang="tr-TR" sz="1800" dirty="0"/>
              <a:t>) olarak da ifade edilmektedir. Ayrıca -Kullanıcı Haklarının üye ülkeler arasındaki farklılıkları giderilmiştir. </a:t>
            </a:r>
          </a:p>
        </p:txBody>
      </p:sp>
    </p:spTree>
    <p:extLst>
      <p:ext uri="{BB962C8B-B14F-4D97-AF65-F5344CB8AC3E}">
        <p14:creationId xmlns:p14="http://schemas.microsoft.com/office/powerpoint/2010/main" val="316729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966" y="1291130"/>
            <a:ext cx="8398774" cy="5191970"/>
          </a:xfrm>
        </p:spPr>
        <p:txBody>
          <a:bodyPr>
            <a:normAutofit/>
          </a:bodyPr>
          <a:lstStyle/>
          <a:p>
            <a:pPr marL="0" indent="0" algn="just">
              <a:buNone/>
            </a:pPr>
            <a:r>
              <a:rPr lang="tr-TR" sz="2000" b="1" dirty="0"/>
              <a:t>-</a:t>
            </a:r>
            <a:r>
              <a:rPr lang="tr-TR" sz="2000" b="1" u="sng" dirty="0"/>
              <a:t>Veri İşleyenlerin Tamamının Veri İşlemeden Sorumlu Tutulması:</a:t>
            </a:r>
            <a:r>
              <a:rPr lang="tr-TR" sz="2000" dirty="0"/>
              <a:t> 95/46 sayılı </a:t>
            </a:r>
            <a:r>
              <a:rPr lang="tr-TR" sz="2000" dirty="0" err="1"/>
              <a:t>Direktif’te</a:t>
            </a:r>
            <a:r>
              <a:rPr lang="tr-TR" sz="2000" dirty="0"/>
              <a:t> tek kişi “veri kontrolörü olarak düzenlenmekteydi. GDPR ile getirilen düzenleme kapsamında, veri kontrolörü olmamakla birlikte bu verileri işleyen herhangi bir şirket ya da birey de (bulut hizmet sağlayıcıları gibi alt hizmet sağlayan üçüncü taraflar da dâhil olmak üzere) verinin hukuka uygun işlenmesinden sorumlu tutulacaklardır. Bu kapsamda GDPR hükümlerinin, sunucuları AB dışında yerleşik bulunan ve işleme faaliyetlerini Birlik ülkeleri dışından sürdüren bulut hizmet sağlayıcıları bakımından da bağlayıcı olduğu görülmektedir. GDPR ile getirilen yüksek oranlı para cezaları bu işleyiciler bakımından da bağlayıcıdır.</a:t>
            </a:r>
          </a:p>
          <a:p>
            <a:pPr marL="0" indent="0" algn="just">
              <a:buNone/>
            </a:pPr>
            <a:r>
              <a:rPr lang="tr-TR" sz="2000" b="1" u="sng" dirty="0"/>
              <a:t>-AB Vatandaşlarına ait Kişisel Verilerin Birlik dışına aktarımı daha sıkı kurallara bağlanmıştır:</a:t>
            </a:r>
            <a:r>
              <a:rPr lang="tr-TR" sz="2000" b="1" dirty="0"/>
              <a:t> </a:t>
            </a:r>
            <a:r>
              <a:rPr lang="tr-TR" sz="2000" dirty="0"/>
              <a:t>Özellikle Amerikan merkezli Google-Apple-Facebook gibi şirketlerin kullanıcı bilgilerini Amerika’da Ulusal Güvenlik Ajansı (NSA) ile paylaşmaları ve 2013 yılında Edward </a:t>
            </a:r>
            <a:r>
              <a:rPr lang="tr-TR" sz="2000" dirty="0" err="1"/>
              <a:t>Snowden</a:t>
            </a:r>
            <a:r>
              <a:rPr lang="tr-TR" sz="2000" dirty="0"/>
              <a:t> tarafından ortaya çıkarılan mahremiyet ihlalleri neticesinde verilerin Birlik dışına aktarımı konusunda yaptırımlar arttırılmıştır. </a:t>
            </a:r>
          </a:p>
          <a:p>
            <a:pPr marL="0" indent="0" algn="just">
              <a:buNone/>
            </a:pPr>
            <a:endParaRPr lang="en-US" sz="2000" dirty="0"/>
          </a:p>
        </p:txBody>
      </p:sp>
    </p:spTree>
    <p:extLst>
      <p:ext uri="{BB962C8B-B14F-4D97-AF65-F5344CB8AC3E}">
        <p14:creationId xmlns:p14="http://schemas.microsoft.com/office/powerpoint/2010/main" val="46798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6260" y="1443834"/>
            <a:ext cx="8551480" cy="5039265"/>
          </a:xfrm>
        </p:spPr>
        <p:txBody>
          <a:bodyPr>
            <a:normAutofit fontScale="70000" lnSpcReduction="20000"/>
          </a:bodyPr>
          <a:lstStyle/>
          <a:p>
            <a:pPr marL="0" indent="0" algn="just">
              <a:buNone/>
            </a:pPr>
            <a:r>
              <a:rPr lang="tr-TR" b="1" dirty="0"/>
              <a:t>-</a:t>
            </a:r>
            <a:r>
              <a:rPr lang="tr-TR" b="1" u="sng" dirty="0"/>
              <a:t>Tazminat Talebi:</a:t>
            </a:r>
            <a:r>
              <a:rPr lang="tr-TR" dirty="0"/>
              <a:t> GDPR zarara uğrayanlara tazminat talebi hakkı tanımaktadır.</a:t>
            </a:r>
          </a:p>
          <a:p>
            <a:pPr marL="0" indent="0" algn="just">
              <a:buNone/>
            </a:pPr>
            <a:endParaRPr lang="tr-TR" dirty="0"/>
          </a:p>
          <a:p>
            <a:pPr marL="0" indent="0" algn="just">
              <a:buNone/>
            </a:pPr>
            <a:r>
              <a:rPr lang="tr-TR" b="1" dirty="0"/>
              <a:t>-</a:t>
            </a:r>
            <a:r>
              <a:rPr lang="tr-TR" b="1" u="sng" dirty="0"/>
              <a:t>Kullanıcı Haklarına İlişkin Bilgilendirme Yükümlülüğünün Veri Kontrolöründe Olması ve Açık Rızanın Alanı Genişlemiştir:</a:t>
            </a:r>
            <a:r>
              <a:rPr lang="tr-TR" b="1" dirty="0"/>
              <a:t> </a:t>
            </a:r>
            <a:r>
              <a:rPr lang="tr-TR" dirty="0"/>
              <a:t>Buna göre önceden kullanıcı aksini ileri sürmedikçe rızası vardır mantığı terkedilerek açıkça rıza alınmadan hiçbir verinin işlenmeyeceği kabul edilmiştir. Zira kişisel verilerin işlenmesine ilişkin rızanın özgürce, belirli, aydınlatılmış/bir amaca matuf, bilinçli ve açıkça verilmiş olması gerekmektedir. Söz konusu rızanın aynı amaç veya amaçlar için yürütülen tüm işleme faaliyetleri bakımından alınması gerekmektedir. Ayrıca rızanın elektronik araçlarla istendiği durumlarda bu istek, açık, özlü ve uğruna kullanıldığı hizmetten yararlanmayı engellemeyen bir mahiyette olmalıdır. Bu da açık rıza kavramının (bazı kitaplarda güçlendirilmiş rıza) uygulama alanının genişlemesi sonucunu doğurmaktadır.</a:t>
            </a:r>
          </a:p>
          <a:p>
            <a:pPr marL="0" indent="0" algn="just">
              <a:buNone/>
            </a:pPr>
            <a:endParaRPr lang="tr-TR" dirty="0"/>
          </a:p>
          <a:p>
            <a:pPr marL="0" indent="0" algn="just">
              <a:buNone/>
            </a:pPr>
            <a:r>
              <a:rPr lang="tr-TR" b="1" dirty="0"/>
              <a:t>-</a:t>
            </a:r>
            <a:r>
              <a:rPr lang="tr-TR" b="1" u="sng" dirty="0"/>
              <a:t>GDPR ile cezalar artmış, kontroller sıkılaştırılmıştır:</a:t>
            </a:r>
            <a:r>
              <a:rPr lang="tr-TR" b="1" dirty="0"/>
              <a:t> </a:t>
            </a:r>
            <a:r>
              <a:rPr lang="tr-TR" dirty="0"/>
              <a:t>GDPR ile verilecek ceza tutarı 200 milyon Avro veya hizmet sağlayıcının küresel gelirinin yüzde dördü (iki değerden yüksek olan) gibi önemli miktarlara arttırılmıştır. Buna göre veri işleyenler ve Bilgi Teknolojileri üreticileri için ürün ve hizmetlerini veri koruması yönünden kullanıcı dostu düzeyde oluşturma yükümlülüğü getirilmektedir.</a:t>
            </a:r>
          </a:p>
        </p:txBody>
      </p:sp>
    </p:spTree>
    <p:extLst>
      <p:ext uri="{BB962C8B-B14F-4D97-AF65-F5344CB8AC3E}">
        <p14:creationId xmlns:p14="http://schemas.microsoft.com/office/powerpoint/2010/main" val="1079565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6260" y="1443834"/>
            <a:ext cx="8551480" cy="5039265"/>
          </a:xfrm>
        </p:spPr>
        <p:txBody>
          <a:bodyPr>
            <a:normAutofit fontScale="70000" lnSpcReduction="20000"/>
          </a:bodyPr>
          <a:lstStyle/>
          <a:p>
            <a:pPr marL="0" indent="0" algn="just">
              <a:buNone/>
            </a:pPr>
            <a:r>
              <a:rPr lang="tr-TR" b="1" dirty="0"/>
              <a:t>-</a:t>
            </a:r>
            <a:r>
              <a:rPr lang="tr-TR" b="1" u="sng" dirty="0"/>
              <a:t>Veri İhlali Riskinin Yüksek Olması Durumunda Hem Veri Koruma Otoritesine Hem de Veri Sahibine Bildirimde Bulunma Zorunluluğu Getirilmiştir: </a:t>
            </a:r>
            <a:r>
              <a:rPr lang="tr-TR" dirty="0"/>
              <a:t>Düzenlemenin hayata geçirilmesi sonrasında ortaya çıkan ihlallerle alakalı, tespitinden itibaren 72 saat içerisinde ilgili kişilere veya veri sahiplerine bilgi verilmesi gerekmektedir. </a:t>
            </a:r>
          </a:p>
          <a:p>
            <a:pPr marL="0" indent="0" algn="just">
              <a:buNone/>
            </a:pPr>
            <a:endParaRPr lang="tr-TR" dirty="0"/>
          </a:p>
          <a:p>
            <a:pPr marL="0" indent="0" algn="just">
              <a:buNone/>
            </a:pPr>
            <a:r>
              <a:rPr lang="tr-TR" b="1" dirty="0"/>
              <a:t>-</a:t>
            </a:r>
            <a:r>
              <a:rPr lang="tr-TR" b="1" u="sng" dirty="0"/>
              <a:t>Unutulma Hakkı:</a:t>
            </a:r>
            <a:r>
              <a:rPr lang="tr-TR" b="1" dirty="0"/>
              <a:t> </a:t>
            </a:r>
            <a:r>
              <a:rPr lang="tr-TR" dirty="0"/>
              <a:t>GDPR </a:t>
            </a:r>
            <a:r>
              <a:rPr lang="tr-TR" dirty="0" err="1"/>
              <a:t>ın</a:t>
            </a:r>
            <a:r>
              <a:rPr lang="tr-TR" dirty="0"/>
              <a:t> getirdiği en büyük yeniliklerden birisidir. GDPR ile getirilen düzenleme kapsamında kullanıcılar kendilerine ait kişisel verilerin silinmesini talep edebilmektedirler. Kişilerin geçmişte yaşadıkları olayların toplum hafızasından silinmesini istemek olarak nitelendirilecek bu hak ile ilgili en bilinen dava İspanya vatandaşı </a:t>
            </a:r>
            <a:r>
              <a:rPr lang="tr-TR" dirty="0" err="1"/>
              <a:t>Mario</a:t>
            </a:r>
            <a:r>
              <a:rPr lang="tr-TR" dirty="0"/>
              <a:t> </a:t>
            </a:r>
            <a:r>
              <a:rPr lang="tr-TR" dirty="0" err="1"/>
              <a:t>Costeja</a:t>
            </a:r>
            <a:r>
              <a:rPr lang="tr-TR" dirty="0"/>
              <a:t> </a:t>
            </a:r>
            <a:r>
              <a:rPr lang="tr-TR" dirty="0" err="1"/>
              <a:t>Gonzalez</a:t>
            </a:r>
            <a:r>
              <a:rPr lang="tr-TR" dirty="0"/>
              <a:t> tarafından Google İspanya ve Google </a:t>
            </a:r>
            <a:r>
              <a:rPr lang="tr-TR" dirty="0" err="1"/>
              <a:t>Inc</a:t>
            </a:r>
            <a:r>
              <a:rPr lang="tr-TR" dirty="0"/>
              <a:t>. şirketine karşı açılmış olan </a:t>
            </a:r>
            <a:r>
              <a:rPr lang="tr-TR" dirty="0" err="1"/>
              <a:t>davaadır</a:t>
            </a:r>
            <a:r>
              <a:rPr lang="tr-TR" dirty="0"/>
              <a:t>. Davanın konusu 1998 yılında bir gazetede davacı </a:t>
            </a:r>
            <a:r>
              <a:rPr lang="tr-TR" dirty="0" err="1"/>
              <a:t>Gonzalez</a:t>
            </a:r>
            <a:r>
              <a:rPr lang="tr-TR" dirty="0"/>
              <a:t> hakkında yapılan habere ilişkin </a:t>
            </a:r>
            <a:r>
              <a:rPr lang="tr-TR" dirty="0" err="1"/>
              <a:t>kısayolun</a:t>
            </a:r>
            <a:r>
              <a:rPr lang="tr-TR" dirty="0"/>
              <a:t> arama motorundan kaldırılması talebidir. Davacı uzun süre önce kendisi hakkında yapılan bu haberin artık “alakasız” bir mahiyette olması gerekçesiyle habere ilişkin linkin kaldırılması gerektiğini savunmuştur. Bu kararda arama motorlarının ve internet aracı hizmet sağlayıcılarının veri kontrolörü sayılması gerektiği ifade edilmiştir. Hukukumuzda Unutulma hakkı ile ilgili olarak Yargıtay Hukuk Genel Kurulunun 17.06.2015 tarihli 2014/4-56E. 2015/1679K. sayılı ilamı önemlidir.</a:t>
            </a:r>
          </a:p>
        </p:txBody>
      </p:sp>
    </p:spTree>
    <p:extLst>
      <p:ext uri="{BB962C8B-B14F-4D97-AF65-F5344CB8AC3E}">
        <p14:creationId xmlns:p14="http://schemas.microsoft.com/office/powerpoint/2010/main" val="106887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000" dirty="0"/>
              <a:t>Yürürlük Tarihi</a:t>
            </a:r>
            <a:endParaRPr lang="en-US" sz="3000" dirty="0"/>
          </a:p>
        </p:txBody>
      </p:sp>
      <p:sp>
        <p:nvSpPr>
          <p:cNvPr id="3" name="Content Placeholder 2"/>
          <p:cNvSpPr>
            <a:spLocks noGrp="1"/>
          </p:cNvSpPr>
          <p:nvPr>
            <p:ph idx="1"/>
          </p:nvPr>
        </p:nvSpPr>
        <p:spPr>
          <a:xfrm>
            <a:off x="754375" y="1749245"/>
            <a:ext cx="7482544" cy="4275740"/>
          </a:xfrm>
        </p:spPr>
        <p:txBody>
          <a:bodyPr/>
          <a:lstStyle/>
          <a:p>
            <a:pPr marL="0" indent="0" algn="just">
              <a:buNone/>
            </a:pPr>
            <a:r>
              <a:rPr lang="en-US" sz="2000" dirty="0"/>
              <a:t>6698 </a:t>
            </a:r>
            <a:r>
              <a:rPr lang="en-US" sz="2000" dirty="0" err="1"/>
              <a:t>sayılı</a:t>
            </a:r>
            <a:r>
              <a:rPr lang="en-US" sz="2000" dirty="0"/>
              <a:t> </a:t>
            </a:r>
            <a:r>
              <a:rPr lang="tr-TR" sz="2000" dirty="0"/>
              <a:t>‘</a:t>
            </a:r>
            <a:r>
              <a:rPr lang="en-US" sz="2000" dirty="0" err="1"/>
              <a:t>Kişisel</a:t>
            </a:r>
            <a:r>
              <a:rPr lang="en-US" sz="2000" dirty="0"/>
              <a:t> </a:t>
            </a:r>
            <a:r>
              <a:rPr lang="en-US" sz="2000" dirty="0" err="1"/>
              <a:t>Verilerin</a:t>
            </a:r>
            <a:r>
              <a:rPr lang="en-US" sz="2000" dirty="0"/>
              <a:t> </a:t>
            </a:r>
            <a:r>
              <a:rPr lang="en-US" sz="2000" dirty="0" err="1"/>
              <a:t>Korunması</a:t>
            </a:r>
            <a:r>
              <a:rPr lang="en-US" sz="2000" dirty="0"/>
              <a:t> </a:t>
            </a:r>
            <a:r>
              <a:rPr lang="en-US" sz="2000" dirty="0" err="1"/>
              <a:t>Kanunu</a:t>
            </a:r>
            <a:r>
              <a:rPr lang="tr-TR" sz="2000" dirty="0"/>
              <a:t>’</a:t>
            </a:r>
            <a:r>
              <a:rPr lang="en-US" sz="2000" dirty="0"/>
              <a:t> 29677</a:t>
            </a:r>
            <a:r>
              <a:rPr lang="tr-TR" sz="2000" dirty="0"/>
              <a:t> </a:t>
            </a:r>
            <a:r>
              <a:rPr lang="en-US" sz="2000" dirty="0" err="1"/>
              <a:t>sayılı</a:t>
            </a:r>
            <a:r>
              <a:rPr lang="en-US" sz="2000" dirty="0"/>
              <a:t> </a:t>
            </a:r>
            <a:r>
              <a:rPr lang="en-US" sz="2000" dirty="0" err="1"/>
              <a:t>Resmi</a:t>
            </a:r>
            <a:r>
              <a:rPr lang="en-US" sz="2000" dirty="0"/>
              <a:t> </a:t>
            </a:r>
            <a:r>
              <a:rPr lang="en-US" sz="2000" dirty="0" err="1"/>
              <a:t>Gazete’de</a:t>
            </a:r>
            <a:r>
              <a:rPr lang="en-US" sz="2000" dirty="0"/>
              <a:t> </a:t>
            </a:r>
            <a:r>
              <a:rPr lang="en-US" sz="2000" dirty="0" err="1"/>
              <a:t>yayımlanarak</a:t>
            </a:r>
            <a:r>
              <a:rPr lang="en-US" sz="2000" dirty="0"/>
              <a:t> </a:t>
            </a:r>
            <a:r>
              <a:rPr lang="tr-TR" sz="2000" dirty="0"/>
              <a:t>07.04.2016 tarihinde </a:t>
            </a:r>
            <a:r>
              <a:rPr lang="en-US" sz="2000" dirty="0" err="1"/>
              <a:t>yürürlüğe</a:t>
            </a:r>
            <a:r>
              <a:rPr lang="en-US" sz="2000" dirty="0"/>
              <a:t> </a:t>
            </a:r>
            <a:r>
              <a:rPr lang="en-US" sz="2000" dirty="0" err="1"/>
              <a:t>gir</a:t>
            </a:r>
            <a:r>
              <a:rPr lang="tr-TR" sz="2000" dirty="0" err="1"/>
              <a:t>miştir</a:t>
            </a:r>
            <a:r>
              <a:rPr lang="tr-TR" sz="2000" dirty="0"/>
              <a:t>. </a:t>
            </a:r>
          </a:p>
          <a:p>
            <a:pPr marL="0" indent="0" algn="just">
              <a:buNone/>
            </a:pPr>
            <a:endParaRPr lang="en-US" sz="1800"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tretch>
            <a:fillRect/>
          </a:stretch>
        </p:blipFill>
        <p:spPr>
          <a:xfrm>
            <a:off x="1670605" y="2694844"/>
            <a:ext cx="5650085" cy="312863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000" dirty="0" err="1">
                <a:solidFill>
                  <a:srgbClr val="0070C0"/>
                </a:solidFill>
              </a:rPr>
              <a:t>Kanunun</a:t>
            </a:r>
            <a:r>
              <a:rPr lang="en-US" sz="3000" dirty="0">
                <a:solidFill>
                  <a:srgbClr val="0070C0"/>
                </a:solidFill>
              </a:rPr>
              <a:t> </a:t>
            </a:r>
            <a:r>
              <a:rPr lang="en-US" sz="3000" dirty="0" err="1">
                <a:solidFill>
                  <a:srgbClr val="0070C0"/>
                </a:solidFill>
              </a:rPr>
              <a:t>Amacı</a:t>
            </a:r>
            <a:r>
              <a:rPr lang="en-US" sz="3000" dirty="0">
                <a:solidFill>
                  <a:srgbClr val="0070C0"/>
                </a:solidFill>
              </a:rPr>
              <a:t> </a:t>
            </a:r>
            <a:r>
              <a:rPr lang="en-US" sz="3000" dirty="0" err="1">
                <a:solidFill>
                  <a:srgbClr val="0070C0"/>
                </a:solidFill>
              </a:rPr>
              <a:t>ve</a:t>
            </a:r>
            <a:r>
              <a:rPr lang="en-US" sz="3000" dirty="0">
                <a:solidFill>
                  <a:srgbClr val="0070C0"/>
                </a:solidFill>
              </a:rPr>
              <a:t> </a:t>
            </a:r>
            <a:r>
              <a:rPr lang="en-US" sz="3000" dirty="0" err="1">
                <a:solidFill>
                  <a:srgbClr val="0070C0"/>
                </a:solidFill>
              </a:rPr>
              <a:t>Kapsamı</a:t>
            </a:r>
            <a:endParaRPr lang="en-US" sz="3000" dirty="0">
              <a:solidFill>
                <a:srgbClr val="0070C0"/>
              </a:solidFill>
            </a:endParaRPr>
          </a:p>
        </p:txBody>
      </p:sp>
      <p:sp>
        <p:nvSpPr>
          <p:cNvPr id="5" name="Content Placeholder 4"/>
          <p:cNvSpPr>
            <a:spLocks noGrp="1"/>
          </p:cNvSpPr>
          <p:nvPr>
            <p:ph idx="1"/>
          </p:nvPr>
        </p:nvSpPr>
        <p:spPr>
          <a:xfrm>
            <a:off x="1212490" y="1443835"/>
            <a:ext cx="7482545" cy="4581150"/>
          </a:xfrm>
        </p:spPr>
        <p:txBody>
          <a:bodyPr>
            <a:normAutofit lnSpcReduction="10000"/>
          </a:bodyPr>
          <a:lstStyle/>
          <a:p>
            <a:pPr marL="0" indent="0" algn="just">
              <a:buNone/>
            </a:pPr>
            <a:endParaRPr lang="tr-TR" sz="2000" dirty="0"/>
          </a:p>
          <a:p>
            <a:pPr marL="0" indent="0" algn="just">
              <a:buNone/>
            </a:pPr>
            <a:r>
              <a:rPr lang="tr-TR" sz="2200" dirty="0"/>
              <a:t>Bu Kanunun </a:t>
            </a:r>
            <a:r>
              <a:rPr lang="tr-TR" sz="2200" u="sng" dirty="0"/>
              <a:t>amacı</a:t>
            </a:r>
            <a:r>
              <a:rPr lang="tr-TR" sz="2200" dirty="0"/>
              <a:t>; kişisel verilerin işlenmesinde başta özel hayatın gizliliği olmak üzere kişilerin temel hak ve özgürlüklerini korumak ve kişisel verileri işleyen gerçek ve tüzel kişilerin yükümlülükleri ile uyacakları usul ve esasları düzenlemektir.</a:t>
            </a:r>
          </a:p>
          <a:p>
            <a:pPr marL="0" indent="0" algn="just">
              <a:buNone/>
            </a:pPr>
            <a:endParaRPr lang="tr-TR" sz="2200" dirty="0"/>
          </a:p>
          <a:p>
            <a:pPr marL="0" indent="0" algn="just">
              <a:buNone/>
            </a:pPr>
            <a:r>
              <a:rPr lang="tr-TR" sz="2200" dirty="0"/>
              <a:t>Kanunun 2. maddesinde </a:t>
            </a:r>
            <a:r>
              <a:rPr lang="tr-TR" sz="2200" u="sng" dirty="0"/>
              <a:t>kapsamı</a:t>
            </a:r>
            <a:r>
              <a:rPr lang="tr-TR" sz="2200" dirty="0"/>
              <a:t> belirtilmiştir; Bu Kanun hükümleri, kişisel verileri işlenen gerçek kişiler ile bu verileri tamamen veya kısmen otomatik olan ya da herhangi bir veri kayıt sisteminin parçası olmak kaydıyla otomatik olmayan yollarla işleyen gerçek ve tüzel kişiler hakkında uygulanacaktır.</a:t>
            </a:r>
          </a:p>
          <a:p>
            <a:pPr marL="0" indent="0" algn="just">
              <a:buNone/>
            </a:pPr>
            <a:endParaRPr lang="tr-TR" sz="2000" dirty="0"/>
          </a:p>
          <a:p>
            <a:pPr marL="0" indent="0" algn="just">
              <a:buNone/>
            </a:pPr>
            <a:r>
              <a:rPr lang="tr-TR" sz="2000" dirty="0"/>
              <a:t> </a:t>
            </a:r>
            <a:endParaRPr lang="en-US" sz="2000" dirty="0"/>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tr-TR" dirty="0"/>
            </a:br>
            <a:r>
              <a:rPr lang="tr-TR" dirty="0">
                <a:solidFill>
                  <a:srgbClr val="0070C0"/>
                </a:solidFill>
              </a:rPr>
              <a:t>TEMEL KAVRAMLAR</a:t>
            </a:r>
            <a:br>
              <a:rPr lang="tr-TR" dirty="0"/>
            </a:br>
            <a:endParaRPr lang="en-US" dirty="0"/>
          </a:p>
        </p:txBody>
      </p:sp>
      <p:sp>
        <p:nvSpPr>
          <p:cNvPr id="5" name="Content Placeholder 4"/>
          <p:cNvSpPr>
            <a:spLocks noGrp="1"/>
          </p:cNvSpPr>
          <p:nvPr>
            <p:ph idx="1"/>
          </p:nvPr>
        </p:nvSpPr>
        <p:spPr>
          <a:xfrm>
            <a:off x="1670606" y="985720"/>
            <a:ext cx="7168900" cy="4733855"/>
          </a:xfrm>
        </p:spPr>
        <p:txBody>
          <a:bodyPr>
            <a:normAutofit fontScale="92500" lnSpcReduction="10000"/>
          </a:bodyPr>
          <a:lstStyle/>
          <a:p>
            <a:pPr marL="0" indent="0" algn="just">
              <a:buNone/>
            </a:pPr>
            <a:endParaRPr lang="tr-TR" sz="2000" dirty="0"/>
          </a:p>
          <a:p>
            <a:pPr algn="just"/>
            <a:r>
              <a:rPr lang="tr-TR" sz="2200" dirty="0"/>
              <a:t>Açık Rıza;</a:t>
            </a:r>
          </a:p>
          <a:p>
            <a:pPr marL="0" indent="0" algn="just">
              <a:buNone/>
            </a:pPr>
            <a:r>
              <a:rPr lang="tr-TR" sz="2200" dirty="0"/>
              <a:t>	 a. Belirli Bir Konuya İlişkin Olması</a:t>
            </a:r>
          </a:p>
          <a:p>
            <a:pPr marL="0" indent="0" algn="just">
              <a:buNone/>
            </a:pPr>
            <a:r>
              <a:rPr lang="tr-TR" sz="2200" dirty="0"/>
              <a:t> 	 b. Rızanın Bilgilendirmeye Dayanması </a:t>
            </a:r>
          </a:p>
          <a:p>
            <a:pPr marL="0" indent="0" algn="just">
              <a:buNone/>
            </a:pPr>
            <a:r>
              <a:rPr lang="tr-TR" sz="2200" dirty="0"/>
              <a:t> 	 c. Özgür İradeyle Açıklanması</a:t>
            </a:r>
          </a:p>
          <a:p>
            <a:pPr algn="just"/>
            <a:r>
              <a:rPr lang="tr-TR" sz="2200" dirty="0"/>
              <a:t>Anonim Hale Getirme (Anonimleştirme) </a:t>
            </a:r>
          </a:p>
          <a:p>
            <a:pPr algn="just"/>
            <a:r>
              <a:rPr lang="tr-TR" sz="2200" dirty="0"/>
              <a:t>İlgili Kişi </a:t>
            </a:r>
          </a:p>
          <a:p>
            <a:pPr algn="just"/>
            <a:r>
              <a:rPr lang="tr-TR" sz="2200" dirty="0"/>
              <a:t>Kişisel Veri </a:t>
            </a:r>
          </a:p>
          <a:p>
            <a:pPr algn="just"/>
            <a:r>
              <a:rPr lang="tr-TR" sz="2200" dirty="0"/>
              <a:t>Kişisel Verilerin İşlenmesi </a:t>
            </a:r>
          </a:p>
          <a:p>
            <a:pPr marL="0" indent="0" algn="just">
              <a:buNone/>
            </a:pPr>
            <a:r>
              <a:rPr lang="tr-TR" sz="2200" dirty="0"/>
              <a:t> 	a. Otomatik İşleme </a:t>
            </a:r>
          </a:p>
          <a:p>
            <a:pPr marL="0" indent="0" algn="just">
              <a:buNone/>
            </a:pPr>
            <a:r>
              <a:rPr lang="tr-TR" sz="2200" dirty="0"/>
              <a:t>	b. Otomatik Olmayan İşleme </a:t>
            </a:r>
          </a:p>
          <a:p>
            <a:pPr algn="just"/>
            <a:r>
              <a:rPr lang="tr-TR" sz="2200" dirty="0"/>
              <a:t>Veri Sorumlusu ve Veri İşleyen</a:t>
            </a:r>
          </a:p>
          <a:p>
            <a:pPr algn="just"/>
            <a:r>
              <a:rPr lang="tr-TR" sz="2200" dirty="0"/>
              <a:t>Veri Kayıt Sistemi</a:t>
            </a:r>
          </a:p>
          <a:p>
            <a:pPr marL="0" indent="0" algn="just">
              <a:buNone/>
            </a:pPr>
            <a:r>
              <a:rPr lang="tr-TR" sz="2000" dirty="0"/>
              <a:t> </a:t>
            </a:r>
            <a:endParaRPr lang="en-US" sz="2000" dirty="0"/>
          </a:p>
        </p:txBody>
      </p:sp>
    </p:spTree>
    <p:extLst>
      <p:ext uri="{BB962C8B-B14F-4D97-AF65-F5344CB8AC3E}">
        <p14:creationId xmlns:p14="http://schemas.microsoft.com/office/powerpoint/2010/main" val="117122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tr-TR" dirty="0"/>
              <a:t>Kişisel Veri Kavramı</a:t>
            </a:r>
            <a:endParaRPr lang="en-US" dirty="0"/>
          </a:p>
        </p:txBody>
      </p:sp>
      <p:sp>
        <p:nvSpPr>
          <p:cNvPr id="5" name="Text Placeholder 4"/>
          <p:cNvSpPr>
            <a:spLocks noGrp="1"/>
          </p:cNvSpPr>
          <p:nvPr>
            <p:ph type="body" idx="1"/>
          </p:nvPr>
        </p:nvSpPr>
        <p:spPr>
          <a:xfrm>
            <a:off x="601670" y="1291130"/>
            <a:ext cx="3817624" cy="639762"/>
          </a:xfrm>
        </p:spPr>
        <p:txBody>
          <a:bodyPr/>
          <a:lstStyle/>
          <a:p>
            <a:r>
              <a:rPr lang="tr-TR" u="sng" dirty="0">
                <a:solidFill>
                  <a:srgbClr val="0070C0"/>
                </a:solidFill>
              </a:rPr>
              <a:t>Kişisel Veriler</a:t>
            </a:r>
            <a:endParaRPr lang="en-US" u="sng" dirty="0">
              <a:solidFill>
                <a:srgbClr val="0070C0"/>
              </a:solidFill>
            </a:endParaRPr>
          </a:p>
        </p:txBody>
      </p:sp>
      <p:sp>
        <p:nvSpPr>
          <p:cNvPr id="6" name="Content Placeholder 5"/>
          <p:cNvSpPr>
            <a:spLocks noGrp="1"/>
          </p:cNvSpPr>
          <p:nvPr>
            <p:ph sz="half" idx="2"/>
          </p:nvPr>
        </p:nvSpPr>
        <p:spPr>
          <a:xfrm>
            <a:off x="601671" y="2226403"/>
            <a:ext cx="3817624" cy="3951287"/>
          </a:xfrm>
        </p:spPr>
        <p:txBody>
          <a:bodyPr>
            <a:normAutofit/>
          </a:bodyPr>
          <a:lstStyle/>
          <a:p>
            <a:r>
              <a:rPr lang="tr-TR" sz="2000" dirty="0"/>
              <a:t>Adı Soyadı </a:t>
            </a:r>
          </a:p>
          <a:p>
            <a:r>
              <a:rPr lang="tr-TR" sz="2000" dirty="0"/>
              <a:t>Doğum Yeri </a:t>
            </a:r>
          </a:p>
          <a:p>
            <a:r>
              <a:rPr lang="tr-TR" sz="2000" dirty="0"/>
              <a:t>Doğum Tarihi </a:t>
            </a:r>
          </a:p>
          <a:p>
            <a:r>
              <a:rPr lang="tr-TR" sz="2000" dirty="0"/>
              <a:t>Taşıt Plakası</a:t>
            </a:r>
          </a:p>
          <a:p>
            <a:r>
              <a:rPr lang="tr-TR" sz="2000" dirty="0"/>
              <a:t>TC Kimlik No</a:t>
            </a:r>
          </a:p>
          <a:p>
            <a:r>
              <a:rPr lang="tr-TR" sz="2000" dirty="0"/>
              <a:t>Pasaport Numarası </a:t>
            </a:r>
          </a:p>
          <a:p>
            <a:r>
              <a:rPr lang="tr-TR" sz="2000" dirty="0"/>
              <a:t>E-Mail Adresi / IP Adresi</a:t>
            </a:r>
          </a:p>
          <a:p>
            <a:r>
              <a:rPr lang="tr-TR" sz="2000" dirty="0"/>
              <a:t>Özgeçmiş </a:t>
            </a:r>
          </a:p>
          <a:p>
            <a:r>
              <a:rPr lang="tr-TR" sz="2000" dirty="0"/>
              <a:t>Kişiyi belirlenebilir kılan benzer tüm veriler</a:t>
            </a:r>
          </a:p>
          <a:p>
            <a:endParaRPr lang="en-US" sz="2000" dirty="0"/>
          </a:p>
        </p:txBody>
      </p:sp>
      <p:sp>
        <p:nvSpPr>
          <p:cNvPr id="7" name="Text Placeholder 6"/>
          <p:cNvSpPr>
            <a:spLocks noGrp="1"/>
          </p:cNvSpPr>
          <p:nvPr>
            <p:ph type="body" sz="quarter" idx="3"/>
          </p:nvPr>
        </p:nvSpPr>
        <p:spPr>
          <a:xfrm>
            <a:off x="4724705" y="1291130"/>
            <a:ext cx="3970330" cy="639762"/>
          </a:xfrm>
        </p:spPr>
        <p:txBody>
          <a:bodyPr/>
          <a:lstStyle/>
          <a:p>
            <a:r>
              <a:rPr lang="tr-TR" u="sng" dirty="0">
                <a:solidFill>
                  <a:srgbClr val="0070C0"/>
                </a:solidFill>
              </a:rPr>
              <a:t>Özel Nitelikli Kişisel Veriler</a:t>
            </a:r>
            <a:endParaRPr lang="en-US" u="sng" dirty="0">
              <a:solidFill>
                <a:srgbClr val="0070C0"/>
              </a:solidFill>
            </a:endParaRPr>
          </a:p>
        </p:txBody>
      </p:sp>
      <p:sp>
        <p:nvSpPr>
          <p:cNvPr id="8" name="Content Placeholder 7"/>
          <p:cNvSpPr>
            <a:spLocks noGrp="1"/>
          </p:cNvSpPr>
          <p:nvPr>
            <p:ph sz="quarter" idx="4"/>
          </p:nvPr>
        </p:nvSpPr>
        <p:spPr>
          <a:xfrm>
            <a:off x="4724705" y="2226402"/>
            <a:ext cx="3970330" cy="3951288"/>
          </a:xfrm>
        </p:spPr>
        <p:txBody>
          <a:bodyPr>
            <a:noAutofit/>
          </a:bodyPr>
          <a:lstStyle/>
          <a:p>
            <a:r>
              <a:rPr lang="en-US" sz="2000" dirty="0"/>
              <a:t>Din</a:t>
            </a:r>
            <a:r>
              <a:rPr lang="tr-TR" sz="2000" dirty="0"/>
              <a:t>/Mezhep</a:t>
            </a:r>
          </a:p>
          <a:p>
            <a:r>
              <a:rPr lang="en-US" sz="2000" dirty="0" err="1"/>
              <a:t>Siyasi</a:t>
            </a:r>
            <a:r>
              <a:rPr lang="en-US" sz="2000" dirty="0"/>
              <a:t> </a:t>
            </a:r>
            <a:r>
              <a:rPr lang="en-US" sz="2000" dirty="0" err="1"/>
              <a:t>Düşünce</a:t>
            </a:r>
            <a:endParaRPr lang="en-US" sz="2000" dirty="0"/>
          </a:p>
          <a:p>
            <a:r>
              <a:rPr lang="en-US" sz="2000" dirty="0" err="1"/>
              <a:t>Felsefi</a:t>
            </a:r>
            <a:r>
              <a:rPr lang="en-US" sz="2000" dirty="0"/>
              <a:t> </a:t>
            </a:r>
            <a:r>
              <a:rPr lang="en-US" sz="2000" dirty="0" err="1"/>
              <a:t>İnanç</a:t>
            </a:r>
            <a:endParaRPr lang="en-US" sz="2000" dirty="0"/>
          </a:p>
          <a:p>
            <a:r>
              <a:rPr lang="en-US" sz="2000" dirty="0" err="1"/>
              <a:t>Dernek</a:t>
            </a:r>
            <a:r>
              <a:rPr lang="tr-TR" sz="2000" dirty="0"/>
              <a:t>/</a:t>
            </a:r>
            <a:r>
              <a:rPr lang="en-US" sz="2000" dirty="0" err="1"/>
              <a:t>Vakıf</a:t>
            </a:r>
            <a:r>
              <a:rPr lang="en-US" sz="2000" dirty="0"/>
              <a:t>/</a:t>
            </a:r>
            <a:r>
              <a:rPr lang="en-US" sz="2000" dirty="0" err="1"/>
              <a:t>Sendika</a:t>
            </a:r>
            <a:r>
              <a:rPr lang="tr-TR" sz="2000" dirty="0"/>
              <a:t> Üyeliği</a:t>
            </a:r>
            <a:endParaRPr lang="en-US" sz="2000" dirty="0"/>
          </a:p>
          <a:p>
            <a:r>
              <a:rPr lang="en-US" sz="2000" dirty="0"/>
              <a:t>Irk /</a:t>
            </a:r>
            <a:r>
              <a:rPr lang="tr-TR" sz="2000" dirty="0"/>
              <a:t> </a:t>
            </a:r>
            <a:r>
              <a:rPr lang="en-US" sz="2000" dirty="0" err="1"/>
              <a:t>Etnik</a:t>
            </a:r>
            <a:r>
              <a:rPr lang="en-US" sz="2000" dirty="0"/>
              <a:t> </a:t>
            </a:r>
            <a:r>
              <a:rPr lang="en-US" sz="2000" dirty="0" err="1"/>
              <a:t>Köken</a:t>
            </a:r>
            <a:endParaRPr lang="en-US" sz="2000" dirty="0"/>
          </a:p>
          <a:p>
            <a:r>
              <a:rPr lang="en-US" sz="2000" dirty="0" err="1"/>
              <a:t>Sağlı</a:t>
            </a:r>
            <a:r>
              <a:rPr lang="tr-TR" sz="2000" dirty="0"/>
              <a:t>k</a:t>
            </a:r>
            <a:endParaRPr lang="en-US" sz="2000" dirty="0"/>
          </a:p>
          <a:p>
            <a:r>
              <a:rPr lang="en-US" sz="2000" dirty="0" err="1"/>
              <a:t>Ceza</a:t>
            </a:r>
            <a:r>
              <a:rPr lang="en-US" sz="2000" dirty="0"/>
              <a:t> </a:t>
            </a:r>
            <a:r>
              <a:rPr lang="en-US" sz="2000" dirty="0" err="1"/>
              <a:t>Mahkumiyeti</a:t>
            </a:r>
            <a:r>
              <a:rPr lang="tr-TR" sz="2000" dirty="0"/>
              <a:t> ve Güvenlik Tedbirleri Verileri</a:t>
            </a:r>
          </a:p>
          <a:p>
            <a:r>
              <a:rPr lang="tr-TR" sz="2000" dirty="0"/>
              <a:t>Kılık kıyafeti</a:t>
            </a:r>
            <a:endParaRPr lang="en-US" sz="2000" dirty="0"/>
          </a:p>
          <a:p>
            <a:r>
              <a:rPr lang="en-US" sz="2000" dirty="0" err="1"/>
              <a:t>Cinsel</a:t>
            </a:r>
            <a:r>
              <a:rPr lang="en-US" sz="2000" dirty="0"/>
              <a:t> Hayat</a:t>
            </a:r>
            <a:r>
              <a:rPr lang="tr-TR" sz="2000" dirty="0"/>
              <a:t>ı</a:t>
            </a:r>
            <a:endParaRPr lang="en-US" sz="2000" dirty="0"/>
          </a:p>
          <a:p>
            <a:r>
              <a:rPr lang="en-US" sz="2000" dirty="0" err="1"/>
              <a:t>Biyometrik</a:t>
            </a:r>
            <a:r>
              <a:rPr lang="en-US" sz="2000" dirty="0"/>
              <a:t> </a:t>
            </a:r>
            <a:r>
              <a:rPr lang="tr-TR" sz="2000" dirty="0"/>
              <a:t>ve Genetik </a:t>
            </a:r>
            <a:r>
              <a:rPr lang="en-US" sz="2000" dirty="0" err="1"/>
              <a:t>Veri</a:t>
            </a:r>
            <a:r>
              <a:rPr lang="tr-TR" sz="2000" dirty="0" err="1"/>
              <a:t>ler</a:t>
            </a:r>
            <a:endParaRPr lang="en-US" sz="2000" dirty="0"/>
          </a:p>
        </p:txBody>
      </p:sp>
    </p:spTree>
    <p:extLst>
      <p:ext uri="{BB962C8B-B14F-4D97-AF65-F5344CB8AC3E}">
        <p14:creationId xmlns:p14="http://schemas.microsoft.com/office/powerpoint/2010/main" val="417078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p:cNvSpPr>
            <a:spLocks noGrp="1"/>
          </p:cNvSpPr>
          <p:nvPr>
            <p:ph type="title"/>
          </p:nvPr>
        </p:nvSpPr>
        <p:spPr>
          <a:xfrm>
            <a:off x="914400" y="69490"/>
            <a:ext cx="8229600" cy="1068935"/>
          </a:xfrm>
        </p:spPr>
        <p:txBody>
          <a:bodyPr>
            <a:normAutofit fontScale="90000"/>
          </a:bodyPr>
          <a:lstStyle/>
          <a:p>
            <a:pPr algn="ctr"/>
            <a:r>
              <a:rPr lang="tr-TR" dirty="0"/>
              <a:t>Kişisel Verilerin İşlenmesine İlişkin Temel İlkeler</a:t>
            </a:r>
          </a:p>
        </p:txBody>
      </p:sp>
      <p:graphicFrame>
        <p:nvGraphicFramePr>
          <p:cNvPr id="14" name="İçerik Yer Tutucusu 13"/>
          <p:cNvGraphicFramePr>
            <a:graphicFrameLocks noGrp="1"/>
          </p:cNvGraphicFramePr>
          <p:nvPr>
            <p:ph idx="1"/>
            <p:extLst>
              <p:ext uri="{D42A27DB-BD31-4B8C-83A1-F6EECF244321}">
                <p14:modId xmlns:p14="http://schemas.microsoft.com/office/powerpoint/2010/main" val="3570551384"/>
              </p:ext>
            </p:extLst>
          </p:nvPr>
        </p:nvGraphicFramePr>
        <p:xfrm>
          <a:off x="754374" y="1443835"/>
          <a:ext cx="7482545" cy="458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31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Kişisel Verilerin İşlenme Şartları</a:t>
            </a:r>
          </a:p>
        </p:txBody>
      </p:sp>
      <p:sp>
        <p:nvSpPr>
          <p:cNvPr id="3" name="İçerik Yer Tutucusu 2"/>
          <p:cNvSpPr>
            <a:spLocks noGrp="1"/>
          </p:cNvSpPr>
          <p:nvPr>
            <p:ph idx="1"/>
          </p:nvPr>
        </p:nvSpPr>
        <p:spPr>
          <a:xfrm>
            <a:off x="448965" y="1443834"/>
            <a:ext cx="8551479" cy="5039265"/>
          </a:xfrm>
        </p:spPr>
        <p:txBody>
          <a:bodyPr>
            <a:noAutofit/>
          </a:bodyPr>
          <a:lstStyle/>
          <a:p>
            <a:pPr marL="0" indent="0">
              <a:buNone/>
            </a:pPr>
            <a:r>
              <a:rPr lang="tr-TR" sz="1900" u="sng" dirty="0"/>
              <a:t>Madde 5: </a:t>
            </a:r>
            <a:r>
              <a:rPr lang="tr-TR" sz="1900" dirty="0"/>
              <a:t>(1)Kişisel veriler ilgili kişinin açık rızası olmaksızın işlenemez.</a:t>
            </a:r>
          </a:p>
          <a:p>
            <a:pPr marL="0" indent="0" algn="just">
              <a:buNone/>
            </a:pPr>
            <a:r>
              <a:rPr lang="tr-TR" sz="1900" dirty="0"/>
              <a:t>(2) Aşağıdaki şartlardan birinin varlığı hâlinde, ilgili kişinin açık rızası aranmaksızın kişisel verilerinin işlenmesi mümkündür;</a:t>
            </a:r>
          </a:p>
          <a:p>
            <a:pPr marL="0" indent="0" algn="just">
              <a:buNone/>
            </a:pPr>
            <a:r>
              <a:rPr lang="tr-TR" sz="1900" dirty="0"/>
              <a:t>a) Kanunlarda açıkça öngörülmesi.</a:t>
            </a:r>
          </a:p>
          <a:p>
            <a:pPr marL="0" indent="0" algn="just">
              <a:buNone/>
            </a:pPr>
            <a:r>
              <a:rPr lang="tr-TR" sz="1900" dirty="0"/>
              <a:t>b) Fiili imkânsızlık nedeniyle rızasını açıklayamayacak durumda bulunan veya rızasına hukuki geçerlilik tanınmayan kişinin kendisinin ya da bir başkasının hayatı veya beden bütünlüğünün korunması için zorunlu olması. </a:t>
            </a:r>
          </a:p>
          <a:p>
            <a:pPr marL="0" indent="0" algn="just">
              <a:buNone/>
            </a:pPr>
            <a:r>
              <a:rPr lang="tr-TR" sz="1900" dirty="0"/>
              <a:t>c) Bir sözleşmenin kurulması veya ifasıyla doğrudan doğruya ilgili olması kaydıyla, sözleşmenin taraflarına ait kişisel verilerin işlenmesinin gerekli olması. </a:t>
            </a:r>
          </a:p>
          <a:p>
            <a:pPr marL="0" indent="0" algn="just">
              <a:buNone/>
            </a:pPr>
            <a:r>
              <a:rPr lang="tr-TR" sz="1900" dirty="0"/>
              <a:t>ç) Veri sorumlusunun hukuki yükümlülüğünü yerine getirebilmesi için zorunlu olması. </a:t>
            </a:r>
          </a:p>
          <a:p>
            <a:pPr marL="0" indent="0" algn="just">
              <a:buNone/>
            </a:pPr>
            <a:r>
              <a:rPr lang="tr-TR" sz="1900" dirty="0"/>
              <a:t>d) İlgili kişinin kendisi tarafından alenileştirilmiş olması. </a:t>
            </a:r>
          </a:p>
          <a:p>
            <a:pPr marL="0" indent="0" algn="just">
              <a:buNone/>
            </a:pPr>
            <a:r>
              <a:rPr lang="tr-TR" sz="1900" dirty="0"/>
              <a:t>e) Bir hakkın tesisi, kullanılması veya korunması için veri işlemenin zorunlu olması. </a:t>
            </a:r>
          </a:p>
          <a:p>
            <a:pPr marL="0" indent="0" algn="just">
              <a:buNone/>
            </a:pPr>
            <a:r>
              <a:rPr lang="tr-TR" sz="1900" dirty="0"/>
              <a:t>f) İlgili kişinin temel hak ve özgürlüklerine zarar vermemek kaydıyla, veri sorumlusunun meşru menfaatleri için veri işlenmesinin zorunlu olması.</a:t>
            </a:r>
          </a:p>
        </p:txBody>
      </p:sp>
    </p:spTree>
    <p:extLst>
      <p:ext uri="{BB962C8B-B14F-4D97-AF65-F5344CB8AC3E}">
        <p14:creationId xmlns:p14="http://schemas.microsoft.com/office/powerpoint/2010/main" val="335890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r"/>
            <a:r>
              <a:rPr lang="tr-TR" sz="3200" dirty="0">
                <a:solidFill>
                  <a:schemeClr val="bg1"/>
                </a:solidFill>
              </a:rPr>
              <a:t>Kişisel Verilerin Yurtdışına Aktarılması</a:t>
            </a:r>
          </a:p>
        </p:txBody>
      </p:sp>
      <p:sp>
        <p:nvSpPr>
          <p:cNvPr id="3" name="İçerik Yer Tutucusu 2"/>
          <p:cNvSpPr>
            <a:spLocks noGrp="1"/>
          </p:cNvSpPr>
          <p:nvPr>
            <p:ph idx="1"/>
          </p:nvPr>
        </p:nvSpPr>
        <p:spPr>
          <a:xfrm>
            <a:off x="448966" y="1291130"/>
            <a:ext cx="8398774" cy="5039265"/>
          </a:xfrm>
        </p:spPr>
        <p:txBody>
          <a:bodyPr/>
          <a:lstStyle/>
          <a:p>
            <a:pPr marL="0" indent="0" algn="ctr">
              <a:buNone/>
            </a:pPr>
            <a:r>
              <a:rPr lang="tr-TR" dirty="0"/>
              <a:t>Kişisel Verilerin Yurtdışına Aktarılması</a:t>
            </a:r>
          </a:p>
          <a:p>
            <a:pPr marL="0" indent="0" algn="ctr">
              <a:buNone/>
            </a:pPr>
            <a:endParaRPr lang="tr-TR" dirty="0"/>
          </a:p>
          <a:p>
            <a:pPr marL="0" indent="0">
              <a:buNone/>
            </a:pPr>
            <a:r>
              <a:rPr lang="tr-TR" dirty="0"/>
              <a:t>	</a:t>
            </a:r>
            <a:r>
              <a:rPr lang="tr-TR" sz="2400" dirty="0"/>
              <a:t>Açık Rıza Varsa			Kanunun</a:t>
            </a:r>
            <a:r>
              <a:rPr lang="nn-NO" sz="2400" dirty="0"/>
              <a:t> 5/2 ve 6/3</a:t>
            </a:r>
            <a:r>
              <a:rPr lang="tr-TR" sz="2400" dirty="0"/>
              <a:t> 					</a:t>
            </a:r>
            <a:r>
              <a:rPr lang="nn-NO" sz="2400" dirty="0"/>
              <a:t>maddelerindeki</a:t>
            </a:r>
            <a:r>
              <a:rPr lang="tr-TR" sz="2400" dirty="0"/>
              <a:t> </a:t>
            </a:r>
            <a:r>
              <a:rPr lang="nn-NO" sz="2400" dirty="0"/>
              <a:t>şartlar sağlanıyorsa </a:t>
            </a:r>
            <a:r>
              <a:rPr lang="tr-TR" sz="2400" dirty="0"/>
              <a:t> </a:t>
            </a:r>
          </a:p>
          <a:p>
            <a:pPr marL="0" indent="0">
              <a:buNone/>
            </a:pPr>
            <a:endParaRPr lang="tr-TR" dirty="0"/>
          </a:p>
          <a:p>
            <a:pPr marL="0" indent="0">
              <a:spcBef>
                <a:spcPts val="0"/>
              </a:spcBef>
              <a:buNone/>
            </a:pPr>
            <a:r>
              <a:rPr lang="tr-TR" dirty="0"/>
              <a:t>				</a:t>
            </a:r>
            <a:r>
              <a:rPr lang="tr-TR" sz="2400" dirty="0"/>
              <a:t>Yeterli Koruma	        Yeterli Koruma</a:t>
            </a:r>
            <a:endParaRPr lang="tr-TR" dirty="0"/>
          </a:p>
          <a:p>
            <a:pPr marL="0" indent="0">
              <a:spcBef>
                <a:spcPts val="0"/>
              </a:spcBef>
              <a:buNone/>
            </a:pPr>
            <a:r>
              <a:rPr lang="tr-TR" sz="2400" dirty="0"/>
              <a:t>Veri yurt dışına aktarılabilir. </a:t>
            </a:r>
            <a:r>
              <a:rPr lang="tr-TR" dirty="0"/>
              <a:t>	   </a:t>
            </a:r>
            <a:r>
              <a:rPr lang="tr-TR" sz="2400" dirty="0"/>
              <a:t>Bulunması	         Bulunmaması</a:t>
            </a:r>
          </a:p>
          <a:p>
            <a:pPr marL="0" indent="0">
              <a:spcBef>
                <a:spcPts val="0"/>
              </a:spcBef>
              <a:buNone/>
            </a:pPr>
            <a:endParaRPr lang="tr-TR" sz="2400" dirty="0"/>
          </a:p>
          <a:p>
            <a:pPr marL="0" indent="0" algn="r">
              <a:spcBef>
                <a:spcPts val="0"/>
              </a:spcBef>
              <a:buNone/>
            </a:pPr>
            <a:r>
              <a:rPr lang="tr-TR" sz="2400" dirty="0"/>
              <a:t>			Türkiye’deki ve veri aktarılacak ülkedeki </a:t>
            </a:r>
          </a:p>
          <a:p>
            <a:pPr marL="0" indent="0" algn="r">
              <a:spcBef>
                <a:spcPts val="0"/>
              </a:spcBef>
              <a:buNone/>
            </a:pPr>
            <a:r>
              <a:rPr lang="tr-TR" sz="2400" dirty="0"/>
              <a:t>			veri sorumlularının yeterli korumayı yazılı olarak taahhüt etmeleri ve Kurul izni alınması </a:t>
            </a:r>
          </a:p>
        </p:txBody>
      </p:sp>
      <p:cxnSp>
        <p:nvCxnSpPr>
          <p:cNvPr id="5" name="Düz Ok Bağlayıcısı 4"/>
          <p:cNvCxnSpPr/>
          <p:nvPr/>
        </p:nvCxnSpPr>
        <p:spPr>
          <a:xfrm flipH="1">
            <a:off x="2281425" y="1749245"/>
            <a:ext cx="1374345" cy="610820"/>
          </a:xfrm>
          <a:prstGeom prst="straightConnector1">
            <a:avLst/>
          </a:prstGeom>
          <a:ln w="15875">
            <a:bevel/>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5793640" y="1749245"/>
            <a:ext cx="1068935" cy="61082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2128720" y="2818180"/>
            <a:ext cx="0" cy="12216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6557165" y="3123590"/>
            <a:ext cx="608990" cy="60899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5030115" y="3124505"/>
            <a:ext cx="610820" cy="60899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H="1">
            <a:off x="3961180" y="4345230"/>
            <a:ext cx="458115"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a:off x="7473395" y="4497935"/>
            <a:ext cx="0" cy="45811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31" name="Dirsek Bağlayıcısı 1030"/>
          <p:cNvCxnSpPr/>
          <p:nvPr/>
        </p:nvCxnSpPr>
        <p:spPr>
          <a:xfrm rot="16200000" flipV="1">
            <a:off x="2357778" y="4574287"/>
            <a:ext cx="1068935" cy="916230"/>
          </a:xfrm>
          <a:prstGeom prst="bentConnector3">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66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8965" y="222195"/>
            <a:ext cx="8630121" cy="916230"/>
          </a:xfrm>
        </p:spPr>
        <p:txBody>
          <a:bodyPr>
            <a:noAutofit/>
          </a:bodyPr>
          <a:lstStyle/>
          <a:p>
            <a:pPr marL="342900" lvl="0" indent="-342900" algn="r">
              <a:spcBef>
                <a:spcPct val="20000"/>
              </a:spcBef>
            </a:pPr>
            <a:br>
              <a:rPr lang="tr-TR" sz="2500" b="1" dirty="0">
                <a:solidFill>
                  <a:schemeClr val="bg1"/>
                </a:solidFill>
                <a:ea typeface="+mn-ea"/>
                <a:cs typeface="+mn-cs"/>
              </a:rPr>
            </a:br>
            <a:r>
              <a:rPr lang="tr-TR" sz="2500" b="1" dirty="0">
                <a:solidFill>
                  <a:schemeClr val="bg1"/>
                </a:solidFill>
                <a:ea typeface="+mn-ea"/>
                <a:cs typeface="+mn-cs"/>
              </a:rPr>
              <a:t>Veri Güvenliğine İlişkin Yükümlülükler</a:t>
            </a:r>
            <a:r>
              <a:rPr lang="tr-TR" sz="2500" b="1" dirty="0">
                <a:solidFill>
                  <a:srgbClr val="1F497D">
                    <a:lumMod val="75000"/>
                  </a:srgbClr>
                </a:solidFill>
                <a:ea typeface="+mn-ea"/>
                <a:cs typeface="+mn-cs"/>
              </a:rPr>
              <a:t> </a:t>
            </a:r>
            <a:br>
              <a:rPr lang="tr-TR" sz="2500" b="1" dirty="0">
                <a:solidFill>
                  <a:srgbClr val="1F497D">
                    <a:lumMod val="75000"/>
                  </a:srgbClr>
                </a:solidFill>
                <a:ea typeface="+mn-ea"/>
                <a:cs typeface="+mn-cs"/>
              </a:rPr>
            </a:br>
            <a:endParaRPr lang="tr-TR" sz="2500" dirty="0"/>
          </a:p>
        </p:txBody>
      </p:sp>
      <p:sp>
        <p:nvSpPr>
          <p:cNvPr id="3" name="İçerik Yer Tutucusu 2"/>
          <p:cNvSpPr>
            <a:spLocks noGrp="1"/>
          </p:cNvSpPr>
          <p:nvPr>
            <p:ph idx="1"/>
          </p:nvPr>
        </p:nvSpPr>
        <p:spPr>
          <a:xfrm>
            <a:off x="448965" y="1443834"/>
            <a:ext cx="8390541" cy="4428445"/>
          </a:xfrm>
        </p:spPr>
        <p:txBody>
          <a:bodyPr>
            <a:normAutofit fontScale="47500" lnSpcReduction="20000"/>
          </a:bodyPr>
          <a:lstStyle/>
          <a:p>
            <a:pPr marL="0" indent="0" algn="just">
              <a:buNone/>
            </a:pPr>
            <a:r>
              <a:rPr lang="tr-TR" sz="3300" dirty="0"/>
              <a:t>KVKK m.12: (1)Veri sorumlusu;</a:t>
            </a:r>
          </a:p>
          <a:p>
            <a:pPr marL="0" indent="0" algn="just">
              <a:buNone/>
            </a:pPr>
            <a:r>
              <a:rPr lang="tr-TR" sz="3300" dirty="0"/>
              <a:t>a) Kişisel verilerin hukuka aykırı olarak işlenmesini önlemek,</a:t>
            </a:r>
          </a:p>
          <a:p>
            <a:pPr marL="0" indent="0" algn="just">
              <a:buNone/>
            </a:pPr>
            <a:r>
              <a:rPr lang="tr-TR" sz="3300" dirty="0"/>
              <a:t>b) Kişisel verilere hukuka aykırı olarak erişilmesini önlemek,</a:t>
            </a:r>
          </a:p>
          <a:p>
            <a:pPr marL="0" indent="0" algn="just">
              <a:buNone/>
            </a:pPr>
            <a:r>
              <a:rPr lang="tr-TR" sz="3300" dirty="0"/>
              <a:t>c) Kişisel verilerin muhafazasını sağlamak,  amacıyla uygun güvenlik düzeyini temin etmeye yönelik gerekli her türlü teknik ve idari tedbirleri almak zorundadır.</a:t>
            </a:r>
          </a:p>
          <a:p>
            <a:pPr marL="0" indent="0" algn="just">
              <a:buNone/>
            </a:pPr>
            <a:r>
              <a:rPr lang="tr-TR" sz="3300" dirty="0"/>
              <a:t>(2) Veri sorumlusu, kişisel verilerin kendi adına başka bir gerçek veya tüzel kişi tarafından işlenmesi hâlinde, birinci fıkrada belirtilen tedbirlerin alınması hususunda bu kişilerle birlikte müştereken sorumludur.</a:t>
            </a:r>
          </a:p>
          <a:p>
            <a:pPr marL="0" indent="0" algn="just">
              <a:buNone/>
            </a:pPr>
            <a:r>
              <a:rPr lang="tr-TR" sz="3300" dirty="0"/>
              <a:t>(3) Veri sorumlusu, kendi kurum veya kuruluşunda, bu Kanun hükümlerinin uygulanmasını sağlamak amacıyla gerekli denetimleri yapmak veya yaptırmak zorundadır.</a:t>
            </a:r>
          </a:p>
          <a:p>
            <a:pPr marL="0" indent="0" algn="just">
              <a:buNone/>
            </a:pPr>
            <a:r>
              <a:rPr lang="tr-TR" sz="3300" dirty="0"/>
              <a:t>(4) Veri sorumluları ile veri işleyen kişiler, öğrendikleri kişisel verileri bu Kanun hükümlerine aykırı olarak başkasına açıklayamaz ve işleme amacı dışında kullanamazlar. Bu yükümlülük görevden ayrılmalarından sonra da devam eder.</a:t>
            </a:r>
          </a:p>
          <a:p>
            <a:pPr marL="0" indent="0" algn="just">
              <a:buNone/>
            </a:pPr>
            <a:r>
              <a:rPr lang="tr-TR" sz="3300" dirty="0"/>
              <a:t>(5) İşlenen kişisel verilerin kanuni olmayan yollarla başkaları tarafından elde edilmesi hâlinde, veri sorumlusu bu durumu en kısa sürede ilgilisine ve Kurula bildirir. Kurul, gerekmesi  hâlinde bu durumu, kendi internet sitesinde ya da uygun göreceği başka bir yöntemle ilan edebilir.</a:t>
            </a:r>
          </a:p>
        </p:txBody>
      </p:sp>
    </p:spTree>
    <p:extLst>
      <p:ext uri="{BB962C8B-B14F-4D97-AF65-F5344CB8AC3E}">
        <p14:creationId xmlns:p14="http://schemas.microsoft.com/office/powerpoint/2010/main" val="2793371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2029</Words>
  <Application>Microsoft Office PowerPoint</Application>
  <PresentationFormat>Ekran Gösterisi (4:3)</PresentationFormat>
  <Paragraphs>121</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3</vt:i4>
      </vt:variant>
      <vt:variant>
        <vt:lpstr>Slayt Başlıkları</vt:lpstr>
      </vt:variant>
      <vt:variant>
        <vt:i4>19</vt:i4>
      </vt:variant>
    </vt:vector>
  </HeadingPairs>
  <TitlesOfParts>
    <vt:vector size="24" baseType="lpstr">
      <vt:lpstr>Arial</vt:lpstr>
      <vt:lpstr>Calibri</vt:lpstr>
      <vt:lpstr>Office Theme</vt:lpstr>
      <vt:lpstr>1_Office Theme</vt:lpstr>
      <vt:lpstr>2_Office Theme</vt:lpstr>
      <vt:lpstr>KİŞİSEL VERİLERİN KORUNMASI KANUNU </vt:lpstr>
      <vt:lpstr>Yürürlük Tarihi</vt:lpstr>
      <vt:lpstr>Kanunun Amacı ve Kapsamı</vt:lpstr>
      <vt:lpstr> TEMEL KAVRAMLAR </vt:lpstr>
      <vt:lpstr>Kişisel Veri Kavramı</vt:lpstr>
      <vt:lpstr>Kişisel Verilerin İşlenmesine İlişkin Temel İlkeler</vt:lpstr>
      <vt:lpstr>Kişisel Verilerin İşlenme Şartları</vt:lpstr>
      <vt:lpstr>Kişisel Verilerin Yurtdışına Aktarılması</vt:lpstr>
      <vt:lpstr> Veri Güvenliğine İlişkin Yükümlülükler  </vt:lpstr>
      <vt:lpstr>Suç ve Kabahatler</vt:lpstr>
      <vt:lpstr> Suçlar (KVKK m.17):</vt:lpstr>
      <vt:lpstr>Kabahatler (KVKK m.18)</vt:lpstr>
      <vt:lpstr>PowerPoint Sunusu</vt:lpstr>
      <vt:lpstr>Kanun Kapsamındaki Tam İstisna Halleri Nelerdir? </vt:lpstr>
      <vt:lpstr>General Data Protection Regulation (GDPR)</vt:lpstr>
      <vt:lpstr>GDPR Tarafından Getirilen Temel Değişiklikler Nelerdir?</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Onur Özdiker</cp:lastModifiedBy>
  <cp:revision>117</cp:revision>
  <dcterms:created xsi:type="dcterms:W3CDTF">2013-08-21T19:17:07Z</dcterms:created>
  <dcterms:modified xsi:type="dcterms:W3CDTF">2020-11-21T09:08:41Z</dcterms:modified>
</cp:coreProperties>
</file>